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94"/>
  </p:notesMasterIdLst>
  <p:sldIdLst>
    <p:sldId id="462" r:id="rId2"/>
    <p:sldId id="283" r:id="rId3"/>
    <p:sldId id="280" r:id="rId4"/>
    <p:sldId id="282" r:id="rId5"/>
    <p:sldId id="284" r:id="rId6"/>
    <p:sldId id="285" r:id="rId7"/>
    <p:sldId id="286" r:id="rId8"/>
    <p:sldId id="287" r:id="rId9"/>
    <p:sldId id="303" r:id="rId10"/>
    <p:sldId id="256" r:id="rId11"/>
    <p:sldId id="257" r:id="rId12"/>
    <p:sldId id="258" r:id="rId13"/>
    <p:sldId id="260" r:id="rId14"/>
    <p:sldId id="262" r:id="rId15"/>
    <p:sldId id="263" r:id="rId16"/>
    <p:sldId id="264" r:id="rId17"/>
    <p:sldId id="265" r:id="rId18"/>
    <p:sldId id="294" r:id="rId19"/>
    <p:sldId id="295" r:id="rId20"/>
    <p:sldId id="296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45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59" r:id="rId47"/>
    <p:sldId id="460" r:id="rId48"/>
    <p:sldId id="410" r:id="rId49"/>
    <p:sldId id="411" r:id="rId50"/>
    <p:sldId id="412" r:id="rId51"/>
    <p:sldId id="461" r:id="rId52"/>
    <p:sldId id="423" r:id="rId53"/>
    <p:sldId id="424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3" r:id="rId63"/>
    <p:sldId id="434" r:id="rId64"/>
    <p:sldId id="436" r:id="rId65"/>
    <p:sldId id="437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39" r:id="rId76"/>
    <p:sldId id="440" r:id="rId77"/>
    <p:sldId id="441" r:id="rId78"/>
    <p:sldId id="442" r:id="rId79"/>
    <p:sldId id="443" r:id="rId80"/>
    <p:sldId id="444" r:id="rId81"/>
    <p:sldId id="445" r:id="rId82"/>
    <p:sldId id="446" r:id="rId83"/>
    <p:sldId id="447" r:id="rId84"/>
    <p:sldId id="448" r:id="rId85"/>
    <p:sldId id="449" r:id="rId86"/>
    <p:sldId id="450" r:id="rId87"/>
    <p:sldId id="451" r:id="rId88"/>
    <p:sldId id="452" r:id="rId89"/>
    <p:sldId id="453" r:id="rId90"/>
    <p:sldId id="454" r:id="rId91"/>
    <p:sldId id="456" r:id="rId92"/>
    <p:sldId id="457" r:id="rId9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99CCFF"/>
    <a:srgbClr val="FF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55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png"/><Relationship Id="rId1" Type="http://schemas.openxmlformats.org/officeDocument/2006/relationships/image" Target="../media/image32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image" Target="../media/image3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png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png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89.png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0.png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51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1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65C98DE7-CE57-486E-880E-3B0169688FE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549275"/>
            <a:ext cx="2063750" cy="565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27038" y="549275"/>
            <a:ext cx="6043612" cy="565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2028825"/>
            <a:ext cx="3992563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27038" y="2028825"/>
            <a:ext cx="8137525" cy="417671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、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27038" y="2028825"/>
            <a:ext cx="3992562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27038" y="4192588"/>
            <a:ext cx="3992562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27038" y="549275"/>
            <a:ext cx="8259762" cy="5656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2028825"/>
            <a:ext cx="3992563" cy="4176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99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5875" y="111125"/>
            <a:ext cx="9128125" cy="346075"/>
            <a:chOff x="0" y="0"/>
            <a:chExt cx="5760" cy="344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53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4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5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6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57" name="Rectangle 8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8" name="Rectangle 9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9" name="Rectangle 10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60" name="Rectangle 11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grpSp>
        <p:nvGrpSpPr>
          <p:cNvPr id="1027" name="Group 12"/>
          <p:cNvGrpSpPr>
            <a:grpSpLocks/>
          </p:cNvGrpSpPr>
          <p:nvPr/>
        </p:nvGrpSpPr>
        <p:grpSpPr bwMode="auto">
          <a:xfrm rot="-5400000">
            <a:off x="5972175" y="4062413"/>
            <a:ext cx="5399087" cy="71438"/>
            <a:chOff x="0" y="0"/>
            <a:chExt cx="5760" cy="344"/>
          </a:xfrm>
        </p:grpSpPr>
        <p:sp>
          <p:nvSpPr>
            <p:cNvPr id="6157" name="Rectangle 13"/>
            <p:cNvSpPr>
              <a:spLocks noChangeArrowheads="1"/>
            </p:cNvSpPr>
            <p:nvPr userDrawn="1"/>
          </p:nvSpPr>
          <p:spPr bwMode="auto">
            <a:xfrm>
              <a:off x="-3" y="-31"/>
              <a:ext cx="181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44" name="Rectangle 14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5" name="Rectangle 15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6" name="Rectangle 16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7" name="Rectangle 17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48" name="Rectangle 18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9" name="Rectangle 19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0" name="Rectangle 20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51" name="Rectangle 21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pic>
        <p:nvPicPr>
          <p:cNvPr id="1028" name="Picture 2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269163" y="6362700"/>
            <a:ext cx="1266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7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82296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68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84313"/>
            <a:ext cx="835183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grpSp>
        <p:nvGrpSpPr>
          <p:cNvPr id="1031" name="Group 25"/>
          <p:cNvGrpSpPr>
            <a:grpSpLocks/>
          </p:cNvGrpSpPr>
          <p:nvPr/>
        </p:nvGrpSpPr>
        <p:grpSpPr bwMode="auto">
          <a:xfrm rot="10800000">
            <a:off x="3781425" y="6324600"/>
            <a:ext cx="5399088" cy="71438"/>
            <a:chOff x="0" y="0"/>
            <a:chExt cx="5760" cy="344"/>
          </a:xfrm>
        </p:grpSpPr>
        <p:sp>
          <p:nvSpPr>
            <p:cNvPr id="6170" name="Rectangle 26"/>
            <p:cNvSpPr>
              <a:spLocks noChangeArrowheads="1"/>
            </p:cNvSpPr>
            <p:nvPr userDrawn="1"/>
          </p:nvSpPr>
          <p:spPr bwMode="auto">
            <a:xfrm>
              <a:off x="0" y="-8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35" name="Rectangle 27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6" name="Rectangle 28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7" name="Rectangle 29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8" name="Rectangle 30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39" name="Rectangle 31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0" name="Rectangle 32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1" name="Rectangle 33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42" name="Rectangle 34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1692275" y="6375400"/>
            <a:ext cx="5256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楷体_GB2312" charset="0"/>
            </a:endParaRPr>
          </a:p>
        </p:txBody>
      </p:sp>
      <p:sp>
        <p:nvSpPr>
          <p:cNvPr id="6181" name="Text Box 37"/>
          <p:cNvSpPr txBox="1">
            <a:spLocks noChangeArrowheads="1"/>
          </p:cNvSpPr>
          <p:nvPr userDrawn="1"/>
        </p:nvSpPr>
        <p:spPr bwMode="auto">
          <a:xfrm>
            <a:off x="5724525" y="66675"/>
            <a:ext cx="370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《</a:t>
            </a:r>
            <a:r>
              <a:rPr lang="zh-CN" altLang="en-US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数字电子技术基础</a:t>
            </a:r>
            <a:r>
              <a:rPr lang="en-US" altLang="zh-CN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》</a:t>
            </a:r>
            <a:r>
              <a:rPr lang="zh-CN" altLang="en-US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第六版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2pPr>
      <a:lvl3pPr algn="l" rtl="0" fontAlgn="base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3pPr>
      <a:lvl4pPr algn="l" rtl="0" fontAlgn="base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4pPr>
      <a:lvl5pPr algn="l" rtl="0" fontAlgn="base">
        <a:spcBef>
          <a:spcPct val="0"/>
        </a:spcBef>
        <a:spcAft>
          <a:spcPct val="0"/>
        </a:spcAft>
        <a:defRPr kumimoji="1" sz="32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4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0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7.png"/><Relationship Id="rId4" Type="http://schemas.openxmlformats.org/officeDocument/2006/relationships/oleObject" Target="../embeddings/oleObject3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4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4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5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oleObject" Target="../embeddings/oleObject53.bin"/><Relationship Id="rId4" Type="http://schemas.openxmlformats.org/officeDocument/2006/relationships/oleObject" Target="../embeddings/oleObject52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54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0.bin"/><Relationship Id="rId5" Type="http://schemas.openxmlformats.org/officeDocument/2006/relationships/oleObject" Target="../embeddings/oleObject59.bin"/><Relationship Id="rId4" Type="http://schemas.openxmlformats.org/officeDocument/2006/relationships/oleObject" Target="../embeddings/oleObject5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6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oleObject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08.png"/><Relationship Id="rId5" Type="http://schemas.openxmlformats.org/officeDocument/2006/relationships/oleObject" Target="../embeddings/oleObject67.bin"/><Relationship Id="rId4" Type="http://schemas.openxmlformats.org/officeDocument/2006/relationships/oleObject" Target="../embeddings/oleObject6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oleObject" Target="../embeddings/oleObject69.bin"/><Relationship Id="rId4" Type="http://schemas.openxmlformats.org/officeDocument/2006/relationships/oleObject" Target="../embeddings/oleObject68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71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4.bin"/><Relationship Id="rId5" Type="http://schemas.openxmlformats.org/officeDocument/2006/relationships/oleObject" Target="../embeddings/oleObject73.bin"/><Relationship Id="rId4" Type="http://schemas.openxmlformats.org/officeDocument/2006/relationships/oleObject" Target="../embeddings/oleObject7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78.bin"/><Relationship Id="rId5" Type="http://schemas.openxmlformats.org/officeDocument/2006/relationships/oleObject" Target="../embeddings/oleObject77.bin"/><Relationship Id="rId4" Type="http://schemas.openxmlformats.org/officeDocument/2006/relationships/oleObject" Target="../embeddings/oleObject76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40.png"/><Relationship Id="rId4" Type="http://schemas.openxmlformats.org/officeDocument/2006/relationships/oleObject" Target="../embeddings/oleObject79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45.png"/><Relationship Id="rId4" Type="http://schemas.openxmlformats.org/officeDocument/2006/relationships/oleObject" Target="../embeddings/oleObject81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oleObject84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85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55.png"/><Relationship Id="rId4" Type="http://schemas.openxmlformats.org/officeDocument/2006/relationships/oleObject" Target="../embeddings/oleObject8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61.png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908050"/>
            <a:ext cx="8675688" cy="2376488"/>
          </a:xfrm>
        </p:spPr>
        <p:txBody>
          <a:bodyPr/>
          <a:lstStyle/>
          <a:p>
            <a:pPr algn="ctr">
              <a:lnSpc>
                <a:spcPct val="85000"/>
              </a:lnSpc>
            </a:pP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《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数字电子技术基础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》</a:t>
            </a: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（第六版）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教学课件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kumimoji="0" lang="zh-CN" altLang="en-US" sz="28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清华大学</a:t>
            </a:r>
            <a:r>
              <a:rPr kumimoji="0" lang="en-US" altLang="zh-CN" sz="28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</a:t>
            </a:r>
            <a:r>
              <a:rPr kumimoji="0" lang="zh-CN" altLang="en-US" sz="28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电子学教学组</a:t>
            </a:r>
            <a:r>
              <a:rPr kumimoji="0" lang="en-US" altLang="zh-CN" sz="28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z="28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endParaRPr kumimoji="0" lang="zh-CN" altLang="en-US" sz="28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87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3716338"/>
            <a:ext cx="5976937" cy="2016125"/>
          </a:xfrm>
        </p:spPr>
        <p:txBody>
          <a:bodyPr/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联系地址：清华大学</a:t>
            </a:r>
            <a:r>
              <a:rPr kumimoji="0" lang="en-US" altLang="zh-CN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</a:t>
            </a: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自动化系</a:t>
            </a:r>
            <a:endParaRPr kumimoji="0" lang="en-US" altLang="zh-CN" sz="24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邮政编码：</a:t>
            </a:r>
            <a:r>
              <a:rPr kumimoji="0" lang="en-US" altLang="zh-CN" sz="2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100084</a:t>
            </a:r>
            <a:endParaRPr kumimoji="0" lang="en-US" altLang="zh-CN" sz="24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endParaRPr kumimoji="0" lang="en-US" altLang="zh-CN" sz="24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电子信箱：</a:t>
            </a:r>
            <a:r>
              <a:rPr kumimoji="0" lang="en-US" altLang="zh-CN" sz="2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wang_hong@tsinghua.edu.cn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3" y="2276475"/>
            <a:ext cx="4897437" cy="1470025"/>
          </a:xfrm>
        </p:spPr>
        <p:txBody>
          <a:bodyPr/>
          <a:lstStyle/>
          <a:p>
            <a:r>
              <a:rPr lang="zh-CN" altLang="en-US" sz="4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第三章</a:t>
            </a:r>
            <a:r>
              <a:rPr lang="en-US" altLang="zh-CN" sz="4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zh-CN" altLang="en-US" sz="4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3.1 </a:t>
            </a:r>
            <a:r>
              <a:rPr lang="zh-CN" altLang="en-US"/>
              <a:t>概述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8496300" cy="4968875"/>
          </a:xfrm>
        </p:spPr>
        <p:txBody>
          <a:bodyPr/>
          <a:lstStyle/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门电路：实现基本运算、复合运算的单元电路，如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与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门、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与非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门、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或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······</a:t>
            </a: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1331913" y="4437063"/>
            <a:ext cx="5761037" cy="1368425"/>
          </a:xfrm>
          <a:prstGeom prst="wedgeEllipseCallout">
            <a:avLst>
              <a:gd name="adj1" fmla="val -16329"/>
              <a:gd name="adj2" fmla="val -152551"/>
            </a:avLst>
          </a:prstGeom>
          <a:solidFill>
            <a:srgbClr val="99CCFF">
              <a:alpha val="4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门电路中以高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</a:t>
            </a:r>
            <a:r>
              <a:rPr lang="zh-CN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低电平表示逻辑状态的</a:t>
            </a:r>
            <a:r>
              <a:rPr lang="en-US" altLang="zh-CN" sz="28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1/0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获得高、低电平的基本原理</a:t>
            </a:r>
          </a:p>
        </p:txBody>
      </p:sp>
      <p:pic>
        <p:nvPicPr>
          <p:cNvPr id="7178" name="Picture 10" descr="3-1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8313" y="1916113"/>
            <a:ext cx="3924300" cy="4176712"/>
          </a:xfrm>
          <a:noFill/>
        </p:spPr>
      </p:pic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4427538" y="1557338"/>
            <a:ext cx="4502150" cy="1225550"/>
          </a:xfrm>
          <a:prstGeom prst="wedgeEllipseCallout">
            <a:avLst>
              <a:gd name="adj1" fmla="val -105745"/>
              <a:gd name="adj2" fmla="val -72407"/>
            </a:avLst>
          </a:prstGeom>
          <a:solidFill>
            <a:srgbClr val="99CCFF">
              <a:alpha val="2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高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低电平都允许有一定的变化范围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>
          <a:xfrm>
            <a:off x="468313" y="765175"/>
            <a:ext cx="8207375" cy="1584325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正逻辑：高电平表示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，低电平表示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b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负逻辑：高电平表示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，低电平表示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b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63713" y="2133600"/>
            <a:ext cx="4679950" cy="34051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229600" cy="13160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半导体二极管门电路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半导体二极管的结构和外特性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Diode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graphicFrame>
        <p:nvGraphicFramePr>
          <p:cNvPr id="16386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96875" y="4005263"/>
          <a:ext cx="8132763" cy="941387"/>
        </p:xfrm>
        <a:graphic>
          <a:graphicData uri="http://schemas.openxmlformats.org/presentationml/2006/ole">
            <p:oleObj spid="_x0000_s16386" name="Photo Editor 照片" r:id="rId3" imgW="21971429" imgH="2542857" progId="">
              <p:embed/>
            </p:oleObj>
          </a:graphicData>
        </a:graphic>
      </p:graphicFrame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27038" y="1773238"/>
            <a:ext cx="78898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二极管的结构：</a:t>
            </a:r>
            <a:endParaRPr lang="en-US" altLang="zh-CN" sz="28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	       PN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结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引线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+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封装构成</a:t>
            </a:r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 rot="5400000">
            <a:off x="6731794" y="2493169"/>
            <a:ext cx="433387" cy="288925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6588125" y="2636838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7092950" y="2420938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6227763" y="2276475"/>
            <a:ext cx="503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P</a:t>
            </a:r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7235825" y="2205038"/>
            <a:ext cx="5032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3.2.1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二极管的开关特性：</a:t>
            </a:r>
          </a:p>
        </p:txBody>
      </p:sp>
      <p:pic>
        <p:nvPicPr>
          <p:cNvPr id="15376" name="Picture 16" descr="3-2-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844675"/>
            <a:ext cx="3827462" cy="4176713"/>
          </a:xfrm>
          <a:noFill/>
        </p:spPr>
      </p:pic>
      <p:sp>
        <p:nvSpPr>
          <p:cNvPr id="15371" name="AutoShape 11"/>
          <p:cNvSpPr>
            <a:spLocks noChangeArrowheads="1"/>
          </p:cNvSpPr>
          <p:nvPr/>
        </p:nvSpPr>
        <p:spPr bwMode="auto">
          <a:xfrm>
            <a:off x="4500563" y="981075"/>
            <a:ext cx="4248150" cy="1223963"/>
          </a:xfrm>
          <a:prstGeom prst="wedgeEllipseCallout">
            <a:avLst>
              <a:gd name="adj1" fmla="val -132958"/>
              <a:gd name="adj2" fmla="val 237681"/>
            </a:avLst>
          </a:prstGeom>
          <a:solidFill>
            <a:srgbClr val="99CCFF">
              <a:alpha val="2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2800"/>
              <a:t>高电平：</a:t>
            </a:r>
            <a:r>
              <a:rPr lang="en-US" altLang="zh-CN" sz="2400" i="1"/>
              <a:t>V</a:t>
            </a:r>
            <a:r>
              <a:rPr lang="en-US" altLang="zh-CN" sz="2400" i="1" baseline="-25000"/>
              <a:t>IH</a:t>
            </a:r>
            <a:r>
              <a:rPr lang="en-US" altLang="zh-CN" sz="2400" i="1"/>
              <a:t>=V</a:t>
            </a:r>
            <a:r>
              <a:rPr lang="en-US" altLang="zh-CN" sz="2400" i="1" baseline="-25000"/>
              <a:t>CC</a:t>
            </a:r>
          </a:p>
          <a:p>
            <a:r>
              <a:rPr lang="zh-CN" altLang="en-US" sz="2800"/>
              <a:t>低电平：</a:t>
            </a:r>
            <a:r>
              <a:rPr lang="en-US" altLang="zh-CN" sz="2400" i="1"/>
              <a:t>V</a:t>
            </a:r>
            <a:r>
              <a:rPr lang="en-US" altLang="zh-CN" sz="2400" i="1" baseline="-25000"/>
              <a:t>IL</a:t>
            </a:r>
            <a:r>
              <a:rPr lang="en-US" altLang="zh-CN" sz="2400"/>
              <a:t>=0    </a:t>
            </a:r>
          </a:p>
          <a:p>
            <a:pPr algn="ctr"/>
            <a:endParaRPr lang="zh-CN" altLang="en-US" sz="2400"/>
          </a:p>
        </p:txBody>
      </p:sp>
      <p:sp>
        <p:nvSpPr>
          <p:cNvPr id="15373" name="AutoShape 13"/>
          <p:cNvSpPr>
            <a:spLocks noChangeArrowheads="1"/>
          </p:cNvSpPr>
          <p:nvPr/>
        </p:nvSpPr>
        <p:spPr bwMode="auto">
          <a:xfrm>
            <a:off x="6300788" y="2420938"/>
            <a:ext cx="863600" cy="1439862"/>
          </a:xfrm>
          <a:prstGeom prst="downArrow">
            <a:avLst>
              <a:gd name="adj1" fmla="val 50000"/>
              <a:gd name="adj2" fmla="val 41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4787900" y="4292600"/>
            <a:ext cx="385286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IH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	D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截止，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OH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IL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	D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导通，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</a:t>
            </a:r>
            <a:r>
              <a:rPr lang="en-US" altLang="zh-CN" sz="20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=V</a:t>
            </a:r>
            <a:r>
              <a:rPr lang="en-US" altLang="zh-CN" sz="20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OL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=0.7V</a:t>
            </a:r>
          </a:p>
          <a:p>
            <a:pPr marL="342900" indent="-342900">
              <a:spcBef>
                <a:spcPct val="20000"/>
              </a:spcBef>
            </a:pPr>
            <a:endParaRPr lang="zh-CN" altLang="en-US" sz="2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二极管的开关等效电路：</a:t>
            </a:r>
          </a:p>
        </p:txBody>
      </p:sp>
      <p:pic>
        <p:nvPicPr>
          <p:cNvPr id="17416" name="Picture 8" descr="3-2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92275" y="908050"/>
            <a:ext cx="6624638" cy="52895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333375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二极管的动态电流波形：</a:t>
            </a:r>
          </a:p>
        </p:txBody>
      </p:sp>
      <p:pic>
        <p:nvPicPr>
          <p:cNvPr id="1946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68538" y="1412875"/>
            <a:ext cx="4386262" cy="48244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36" descr="3-2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1341438"/>
            <a:ext cx="41941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476250"/>
            <a:ext cx="8137525" cy="572928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二极管与门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0901" name="AutoShape 5"/>
          <p:cNvSpPr>
            <a:spLocks noChangeArrowheads="1"/>
          </p:cNvSpPr>
          <p:nvPr/>
        </p:nvSpPr>
        <p:spPr bwMode="auto">
          <a:xfrm>
            <a:off x="323850" y="2205038"/>
            <a:ext cx="3168650" cy="1223962"/>
          </a:xfrm>
          <a:prstGeom prst="wedgeRoundRectCallout">
            <a:avLst>
              <a:gd name="adj1" fmla="val 82866"/>
              <a:gd name="adj2" fmla="val -7114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>
                <a:solidFill>
                  <a:srgbClr val="000000"/>
                </a:solidFill>
              </a:rPr>
              <a:t>设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CC</a:t>
            </a:r>
            <a:r>
              <a:rPr lang="en-US" altLang="zh-CN" b="1">
                <a:solidFill>
                  <a:srgbClr val="000000"/>
                </a:solidFill>
              </a:rPr>
              <a:t> = 5V</a:t>
            </a:r>
          </a:p>
          <a:p>
            <a:r>
              <a:rPr lang="zh-CN" altLang="en-US" b="1">
                <a:solidFill>
                  <a:srgbClr val="000000"/>
                </a:solidFill>
              </a:rPr>
              <a:t>加到</a:t>
            </a:r>
            <a:r>
              <a:rPr lang="en-US" altLang="zh-CN" b="1">
                <a:solidFill>
                  <a:srgbClr val="000000"/>
                </a:solidFill>
              </a:rPr>
              <a:t>A,B</a:t>
            </a:r>
            <a:r>
              <a:rPr lang="zh-CN" altLang="en-US" b="1">
                <a:solidFill>
                  <a:srgbClr val="000000"/>
                </a:solidFill>
              </a:rPr>
              <a:t>的</a:t>
            </a:r>
            <a:r>
              <a:rPr lang="en-US" altLang="zh-CN" b="1">
                <a:solidFill>
                  <a:srgbClr val="000000"/>
                </a:solidFill>
              </a:rPr>
              <a:t>    V</a:t>
            </a:r>
            <a:r>
              <a:rPr lang="en-US" altLang="zh-CN" b="1" baseline="-25000">
                <a:solidFill>
                  <a:srgbClr val="000000"/>
                </a:solidFill>
              </a:rPr>
              <a:t>IH</a:t>
            </a:r>
            <a:r>
              <a:rPr lang="en-US" altLang="zh-CN" b="1">
                <a:solidFill>
                  <a:srgbClr val="000000"/>
                </a:solidFill>
              </a:rPr>
              <a:t>=3V</a:t>
            </a:r>
          </a:p>
          <a:p>
            <a:r>
              <a:rPr lang="en-US" altLang="zh-CN" b="1">
                <a:solidFill>
                  <a:srgbClr val="000000"/>
                </a:solidFill>
              </a:rPr>
              <a:t>                      V</a:t>
            </a:r>
            <a:r>
              <a:rPr lang="en-US" altLang="zh-CN" b="1" baseline="-25000">
                <a:solidFill>
                  <a:srgbClr val="000000"/>
                </a:solidFill>
              </a:rPr>
              <a:t>IL</a:t>
            </a:r>
            <a:r>
              <a:rPr lang="en-US" altLang="zh-CN" b="1">
                <a:solidFill>
                  <a:srgbClr val="000000"/>
                </a:solidFill>
              </a:rPr>
              <a:t>=0V</a:t>
            </a:r>
          </a:p>
          <a:p>
            <a:r>
              <a:rPr lang="zh-CN" altLang="en-US" b="1">
                <a:solidFill>
                  <a:srgbClr val="000000"/>
                </a:solidFill>
              </a:rPr>
              <a:t>二极管导通时</a:t>
            </a:r>
            <a:r>
              <a:rPr lang="en-US" altLang="zh-CN" b="1">
                <a:solidFill>
                  <a:srgbClr val="000000"/>
                </a:solidFill>
              </a:rPr>
              <a:t>   V</a:t>
            </a:r>
            <a:r>
              <a:rPr lang="en-US" altLang="zh-CN" b="1" baseline="-25000">
                <a:solidFill>
                  <a:srgbClr val="000000"/>
                </a:solidFill>
              </a:rPr>
              <a:t>DF</a:t>
            </a:r>
            <a:r>
              <a:rPr lang="en-US" altLang="zh-CN" b="1">
                <a:solidFill>
                  <a:srgbClr val="000000"/>
                </a:solidFill>
              </a:rPr>
              <a:t>=0.7V</a:t>
            </a:r>
          </a:p>
          <a:p>
            <a:pPr algn="ctr"/>
            <a:endParaRPr lang="zh-CN" altLang="en-US" sz="2400"/>
          </a:p>
        </p:txBody>
      </p:sp>
      <p:graphicFrame>
        <p:nvGraphicFramePr>
          <p:cNvPr id="80994" name="Group 98"/>
          <p:cNvGraphicFramePr>
            <a:graphicFrameLocks noGrp="1"/>
          </p:cNvGraphicFramePr>
          <p:nvPr/>
        </p:nvGraphicFramePr>
        <p:xfrm>
          <a:off x="684213" y="4076700"/>
          <a:ext cx="2303462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512"/>
                <a:gridCol w="86360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0.7V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0.7V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0.7V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3.7V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0995" name="Group 99"/>
          <p:cNvGraphicFramePr>
            <a:graphicFrameLocks noGrp="1"/>
          </p:cNvGraphicFramePr>
          <p:nvPr/>
        </p:nvGraphicFramePr>
        <p:xfrm>
          <a:off x="6011863" y="4076700"/>
          <a:ext cx="2303462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512"/>
                <a:gridCol w="86360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028" name="AutoShape 132"/>
          <p:cNvSpPr>
            <a:spLocks noChangeArrowheads="1"/>
          </p:cNvSpPr>
          <p:nvPr/>
        </p:nvSpPr>
        <p:spPr bwMode="auto">
          <a:xfrm>
            <a:off x="3419475" y="5013325"/>
            <a:ext cx="2089150" cy="576263"/>
          </a:xfrm>
          <a:prstGeom prst="rightArrow">
            <a:avLst>
              <a:gd name="adj1" fmla="val 50000"/>
              <a:gd name="adj2" fmla="val 90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81029" name="Text Box 133"/>
          <p:cNvSpPr txBox="1">
            <a:spLocks noChangeArrowheads="1"/>
          </p:cNvSpPr>
          <p:nvPr/>
        </p:nvSpPr>
        <p:spPr bwMode="auto">
          <a:xfrm>
            <a:off x="3419475" y="4724400"/>
            <a:ext cx="2087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/>
              <a:t>规定</a:t>
            </a:r>
            <a:r>
              <a:rPr lang="en-US" altLang="zh-CN" sz="2000"/>
              <a:t>3V</a:t>
            </a:r>
            <a:r>
              <a:rPr lang="zh-CN" altLang="en-US" sz="2000"/>
              <a:t>以上为</a:t>
            </a:r>
            <a:r>
              <a:rPr lang="en-US" altLang="zh-CN" sz="2000"/>
              <a:t>1</a:t>
            </a:r>
          </a:p>
        </p:txBody>
      </p:sp>
      <p:sp>
        <p:nvSpPr>
          <p:cNvPr id="81030" name="Text Box 134"/>
          <p:cNvSpPr txBox="1">
            <a:spLocks noChangeArrowheads="1"/>
          </p:cNvSpPr>
          <p:nvPr/>
        </p:nvSpPr>
        <p:spPr bwMode="auto">
          <a:xfrm>
            <a:off x="3563938" y="5516563"/>
            <a:ext cx="2087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0.7V</a:t>
            </a:r>
            <a:r>
              <a:rPr lang="zh-CN" altLang="en-US" sz="2000"/>
              <a:t>以下为</a:t>
            </a:r>
            <a:r>
              <a:rPr lang="en-US" altLang="zh-CN" sz="200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6" name="Picture 76" descr="3-2-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4663" y="1412875"/>
            <a:ext cx="4103687" cy="19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3.2.3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二极管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或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341438"/>
            <a:ext cx="8137525" cy="4864100"/>
          </a:xfrm>
        </p:spPr>
        <p:txBody>
          <a:bodyPr/>
          <a:lstStyle/>
          <a:p>
            <a:pPr>
              <a:defRPr/>
            </a:pPr>
            <a:endParaRPr lang="en-US" altLang="zh-CN"/>
          </a:p>
          <a:p>
            <a:pPr>
              <a:defRPr/>
            </a:pPr>
            <a:endParaRPr lang="en-US" altLang="zh-CN"/>
          </a:p>
          <a:p>
            <a:pPr>
              <a:defRPr/>
            </a:pPr>
            <a:endParaRPr lang="zh-CN" altLang="en-US"/>
          </a:p>
        </p:txBody>
      </p:sp>
      <p:sp>
        <p:nvSpPr>
          <p:cNvPr id="81925" name="AutoShape 5"/>
          <p:cNvSpPr>
            <a:spLocks noChangeArrowheads="1"/>
          </p:cNvSpPr>
          <p:nvPr/>
        </p:nvSpPr>
        <p:spPr bwMode="auto">
          <a:xfrm>
            <a:off x="323850" y="2205038"/>
            <a:ext cx="3168650" cy="1223962"/>
          </a:xfrm>
          <a:prstGeom prst="wedgeRoundRectCallout">
            <a:avLst>
              <a:gd name="adj1" fmla="val 82866"/>
              <a:gd name="adj2" fmla="val -7114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>
                <a:solidFill>
                  <a:srgbClr val="000000"/>
                </a:solidFill>
              </a:rPr>
              <a:t>设</a:t>
            </a:r>
            <a:r>
              <a:rPr lang="en-US" altLang="zh-CN" b="1">
                <a:solidFill>
                  <a:srgbClr val="000000"/>
                </a:solidFill>
              </a:rPr>
              <a:t>V</a:t>
            </a:r>
            <a:r>
              <a:rPr lang="en-US" altLang="zh-CN" b="1" baseline="-25000">
                <a:solidFill>
                  <a:srgbClr val="000000"/>
                </a:solidFill>
              </a:rPr>
              <a:t>CC</a:t>
            </a:r>
            <a:r>
              <a:rPr lang="en-US" altLang="zh-CN" b="1">
                <a:solidFill>
                  <a:srgbClr val="000000"/>
                </a:solidFill>
              </a:rPr>
              <a:t> = 5V</a:t>
            </a:r>
          </a:p>
          <a:p>
            <a:r>
              <a:rPr lang="zh-CN" altLang="en-US" b="1">
                <a:solidFill>
                  <a:srgbClr val="000000"/>
                </a:solidFill>
              </a:rPr>
              <a:t>加到</a:t>
            </a:r>
            <a:r>
              <a:rPr lang="en-US" altLang="zh-CN" b="1">
                <a:solidFill>
                  <a:srgbClr val="000000"/>
                </a:solidFill>
              </a:rPr>
              <a:t>A,B</a:t>
            </a:r>
            <a:r>
              <a:rPr lang="zh-CN" altLang="en-US" b="1">
                <a:solidFill>
                  <a:srgbClr val="000000"/>
                </a:solidFill>
              </a:rPr>
              <a:t>的</a:t>
            </a:r>
            <a:r>
              <a:rPr lang="en-US" altLang="zh-CN" b="1">
                <a:solidFill>
                  <a:srgbClr val="000000"/>
                </a:solidFill>
              </a:rPr>
              <a:t>    V</a:t>
            </a:r>
            <a:r>
              <a:rPr lang="en-US" altLang="zh-CN" b="1" baseline="-25000">
                <a:solidFill>
                  <a:srgbClr val="000000"/>
                </a:solidFill>
              </a:rPr>
              <a:t>IH</a:t>
            </a:r>
            <a:r>
              <a:rPr lang="en-US" altLang="zh-CN" b="1">
                <a:solidFill>
                  <a:srgbClr val="000000"/>
                </a:solidFill>
              </a:rPr>
              <a:t>=3V</a:t>
            </a:r>
          </a:p>
          <a:p>
            <a:r>
              <a:rPr lang="en-US" altLang="zh-CN" b="1">
                <a:solidFill>
                  <a:srgbClr val="000000"/>
                </a:solidFill>
              </a:rPr>
              <a:t>                      V</a:t>
            </a:r>
            <a:r>
              <a:rPr lang="en-US" altLang="zh-CN" b="1" baseline="-25000">
                <a:solidFill>
                  <a:srgbClr val="000000"/>
                </a:solidFill>
              </a:rPr>
              <a:t>IL</a:t>
            </a:r>
            <a:r>
              <a:rPr lang="en-US" altLang="zh-CN" b="1">
                <a:solidFill>
                  <a:srgbClr val="000000"/>
                </a:solidFill>
              </a:rPr>
              <a:t>=0V</a:t>
            </a:r>
          </a:p>
          <a:p>
            <a:r>
              <a:rPr lang="zh-CN" altLang="en-US" b="1">
                <a:solidFill>
                  <a:srgbClr val="000000"/>
                </a:solidFill>
              </a:rPr>
              <a:t>二极管导通时</a:t>
            </a:r>
            <a:r>
              <a:rPr lang="en-US" altLang="zh-CN" b="1">
                <a:solidFill>
                  <a:srgbClr val="000000"/>
                </a:solidFill>
              </a:rPr>
              <a:t>   V</a:t>
            </a:r>
            <a:r>
              <a:rPr lang="en-US" altLang="zh-CN" b="1" baseline="-25000">
                <a:solidFill>
                  <a:srgbClr val="000000"/>
                </a:solidFill>
              </a:rPr>
              <a:t>DF</a:t>
            </a:r>
            <a:r>
              <a:rPr lang="en-US" altLang="zh-CN" b="1">
                <a:solidFill>
                  <a:srgbClr val="000000"/>
                </a:solidFill>
              </a:rPr>
              <a:t>=0.7V</a:t>
            </a:r>
          </a:p>
          <a:p>
            <a:pPr algn="ctr"/>
            <a:endParaRPr lang="zh-CN" altLang="en-US" sz="2400"/>
          </a:p>
        </p:txBody>
      </p:sp>
      <p:graphicFrame>
        <p:nvGraphicFramePr>
          <p:cNvPr id="81926" name="Group 6"/>
          <p:cNvGraphicFramePr>
            <a:graphicFrameLocks noGrp="1"/>
          </p:cNvGraphicFramePr>
          <p:nvPr/>
        </p:nvGraphicFramePr>
        <p:xfrm>
          <a:off x="684213" y="4076700"/>
          <a:ext cx="2303462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512"/>
                <a:gridCol w="86360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2.3V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2.3V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3V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2.3V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959" name="Group 39"/>
          <p:cNvGraphicFramePr>
            <a:graphicFrameLocks noGrp="1"/>
          </p:cNvGraphicFramePr>
          <p:nvPr/>
        </p:nvGraphicFramePr>
        <p:xfrm>
          <a:off x="6011863" y="4076700"/>
          <a:ext cx="2303462" cy="2286000"/>
        </p:xfrm>
        <a:graphic>
          <a:graphicData uri="http://schemas.openxmlformats.org/drawingml/2006/table">
            <a:tbl>
              <a:tblPr/>
              <a:tblGrid>
                <a:gridCol w="768350"/>
                <a:gridCol w="671512"/>
                <a:gridCol w="86360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992" name="AutoShape 72"/>
          <p:cNvSpPr>
            <a:spLocks noChangeArrowheads="1"/>
          </p:cNvSpPr>
          <p:nvPr/>
        </p:nvSpPr>
        <p:spPr bwMode="auto">
          <a:xfrm>
            <a:off x="3419475" y="5013325"/>
            <a:ext cx="2089150" cy="576263"/>
          </a:xfrm>
          <a:prstGeom prst="rightArrow">
            <a:avLst>
              <a:gd name="adj1" fmla="val 50000"/>
              <a:gd name="adj2" fmla="val 90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81993" name="Text Box 73"/>
          <p:cNvSpPr txBox="1">
            <a:spLocks noChangeArrowheads="1"/>
          </p:cNvSpPr>
          <p:nvPr/>
        </p:nvSpPr>
        <p:spPr bwMode="auto">
          <a:xfrm>
            <a:off x="3419475" y="4724400"/>
            <a:ext cx="2376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/>
              <a:t>规定</a:t>
            </a:r>
            <a:r>
              <a:rPr lang="en-US" altLang="zh-CN" sz="2000"/>
              <a:t>2.3V</a:t>
            </a:r>
            <a:r>
              <a:rPr lang="zh-CN" altLang="en-US" sz="2000"/>
              <a:t>以上为</a:t>
            </a:r>
            <a:r>
              <a:rPr lang="en-US" altLang="zh-CN" sz="2000"/>
              <a:t>1</a:t>
            </a:r>
          </a:p>
        </p:txBody>
      </p:sp>
      <p:sp>
        <p:nvSpPr>
          <p:cNvPr id="81994" name="Text Box 74"/>
          <p:cNvSpPr txBox="1">
            <a:spLocks noChangeArrowheads="1"/>
          </p:cNvSpPr>
          <p:nvPr/>
        </p:nvSpPr>
        <p:spPr bwMode="auto">
          <a:xfrm>
            <a:off x="3563938" y="5516563"/>
            <a:ext cx="2087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/>
              <a:t>0V</a:t>
            </a:r>
            <a:r>
              <a:rPr lang="zh-CN" altLang="en-US" sz="2000"/>
              <a:t>以下为</a:t>
            </a:r>
            <a:r>
              <a:rPr lang="en-US" altLang="zh-CN" sz="200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8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8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  <p:bldP spid="81992" grpId="0" animBg="1"/>
      <p:bldP spid="81993" grpId="0"/>
      <p:bldP spid="819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133600"/>
            <a:ext cx="7991475" cy="1676400"/>
          </a:xfrm>
        </p:spPr>
        <p:txBody>
          <a:bodyPr/>
          <a:lstStyle/>
          <a:p>
            <a:pPr algn="ctr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补：半导体基础知识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二极管构成的门电路的缺点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1331913" y="1557338"/>
            <a:ext cx="5111750" cy="4176712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电平有偏移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带负载能力差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只用于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IC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内部电路</a:t>
            </a:r>
          </a:p>
        </p:txBody>
      </p:sp>
      <p:sp>
        <p:nvSpPr>
          <p:cNvPr id="82948" name="AutoShape 4"/>
          <p:cNvSpPr>
            <a:spLocks noChangeArrowheads="1"/>
          </p:cNvSpPr>
          <p:nvPr/>
        </p:nvSpPr>
        <p:spPr bwMode="auto">
          <a:xfrm>
            <a:off x="2555875" y="2781300"/>
            <a:ext cx="647700" cy="1871663"/>
          </a:xfrm>
          <a:prstGeom prst="downArrow">
            <a:avLst>
              <a:gd name="adj1" fmla="val 50000"/>
              <a:gd name="adj2" fmla="val 722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3.3 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门电路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3.3.1MOS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管的开关特性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557338"/>
            <a:ext cx="7889875" cy="5762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管的结构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205038"/>
            <a:ext cx="77724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517" name="Rectangle 5"/>
          <p:cNvSpPr>
            <a:spLocks noChangeArrowheads="1"/>
          </p:cNvSpPr>
          <p:nvPr/>
        </p:nvSpPr>
        <p:spPr bwMode="auto">
          <a:xfrm>
            <a:off x="2771775" y="4870450"/>
            <a:ext cx="2735263" cy="1727200"/>
          </a:xfrm>
          <a:prstGeom prst="rect">
            <a:avLst/>
          </a:prstGeom>
          <a:solidFill>
            <a:srgbClr val="99CCFF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2400"/>
              <a:t>S (Source)</a:t>
            </a:r>
            <a:r>
              <a:rPr lang="zh-CN" altLang="en-US" sz="2400"/>
              <a:t>：源极</a:t>
            </a:r>
            <a:endParaRPr lang="en-US" altLang="zh-CN" sz="2400"/>
          </a:p>
          <a:p>
            <a:r>
              <a:rPr lang="en-US" altLang="zh-CN" sz="2400"/>
              <a:t>G (Gate)</a:t>
            </a:r>
            <a:r>
              <a:rPr lang="zh-CN" altLang="en-US" sz="2400"/>
              <a:t>：栅极</a:t>
            </a:r>
            <a:endParaRPr lang="en-US" altLang="zh-CN" sz="2400"/>
          </a:p>
          <a:p>
            <a:r>
              <a:rPr lang="en-US" altLang="zh-CN" sz="2400"/>
              <a:t>D (Drain)</a:t>
            </a:r>
            <a:r>
              <a:rPr lang="zh-CN" altLang="en-US" sz="2400"/>
              <a:t>：漏极</a:t>
            </a:r>
            <a:endParaRPr lang="en-US" altLang="zh-CN" sz="2400"/>
          </a:p>
          <a:p>
            <a:r>
              <a:rPr lang="en-US" altLang="zh-CN" sz="2400"/>
              <a:t>B (Substrate):</a:t>
            </a:r>
            <a:r>
              <a:rPr lang="zh-CN" altLang="en-US" sz="2400"/>
              <a:t>衬底</a:t>
            </a:r>
          </a:p>
        </p:txBody>
      </p:sp>
      <p:sp>
        <p:nvSpPr>
          <p:cNvPr id="192518" name="AutoShape 6"/>
          <p:cNvSpPr>
            <a:spLocks noChangeArrowheads="1"/>
          </p:cNvSpPr>
          <p:nvPr/>
        </p:nvSpPr>
        <p:spPr bwMode="auto">
          <a:xfrm>
            <a:off x="2987675" y="1196975"/>
            <a:ext cx="1584325" cy="647700"/>
          </a:xfrm>
          <a:prstGeom prst="wedgeEllipseCallout">
            <a:avLst>
              <a:gd name="adj1" fmla="val -64528"/>
              <a:gd name="adj2" fmla="val 2203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/>
              <a:t>金属层</a:t>
            </a:r>
          </a:p>
        </p:txBody>
      </p:sp>
      <p:sp>
        <p:nvSpPr>
          <p:cNvPr id="192519" name="AutoShape 7"/>
          <p:cNvSpPr>
            <a:spLocks noChangeArrowheads="1"/>
          </p:cNvSpPr>
          <p:nvPr/>
        </p:nvSpPr>
        <p:spPr bwMode="auto">
          <a:xfrm>
            <a:off x="4572000" y="836613"/>
            <a:ext cx="2305050" cy="647700"/>
          </a:xfrm>
          <a:prstGeom prst="wedgeEllipseCallout">
            <a:avLst>
              <a:gd name="adj1" fmla="val -101102"/>
              <a:gd name="adj2" fmla="val 3377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/>
              <a:t>氧化物层</a:t>
            </a:r>
          </a:p>
        </p:txBody>
      </p:sp>
      <p:sp>
        <p:nvSpPr>
          <p:cNvPr id="192520" name="AutoShape 8"/>
          <p:cNvSpPr>
            <a:spLocks noChangeArrowheads="1"/>
          </p:cNvSpPr>
          <p:nvPr/>
        </p:nvSpPr>
        <p:spPr bwMode="auto">
          <a:xfrm>
            <a:off x="5148263" y="1916113"/>
            <a:ext cx="2305050" cy="647700"/>
          </a:xfrm>
          <a:prstGeom prst="wedgeEllipseCallout">
            <a:avLst>
              <a:gd name="adj1" fmla="val -129477"/>
              <a:gd name="adj2" fmla="val 292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/>
              <a:t>半导体层</a:t>
            </a:r>
          </a:p>
        </p:txBody>
      </p:sp>
      <p:sp>
        <p:nvSpPr>
          <p:cNvPr id="192521" name="AutoShape 9"/>
          <p:cNvSpPr>
            <a:spLocks noChangeArrowheads="1"/>
          </p:cNvSpPr>
          <p:nvPr/>
        </p:nvSpPr>
        <p:spPr bwMode="auto">
          <a:xfrm>
            <a:off x="250825" y="4868863"/>
            <a:ext cx="1727200" cy="647700"/>
          </a:xfrm>
          <a:prstGeom prst="wedgeEllipseCallout">
            <a:avLst>
              <a:gd name="adj1" fmla="val 32995"/>
              <a:gd name="adj2" fmla="val -2107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zh-CN" sz="2400">
                <a:latin typeface="Arial" charset="0"/>
                <a:ea typeface="楷体_GB2312" charset="0"/>
              </a:rPr>
              <a:t>PN</a:t>
            </a:r>
            <a:r>
              <a:rPr lang="zh-CN" altLang="en-US" sz="2400">
                <a:latin typeface="Arial" charset="0"/>
                <a:ea typeface="楷体_GB2312" charset="0"/>
              </a:rPr>
              <a:t>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以</a:t>
            </a:r>
            <a:r>
              <a:rPr lang="en-US" altLang="zh-CN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沟道增强型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为例：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916113"/>
            <a:ext cx="6985000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250825" y="836613"/>
            <a:ext cx="813752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以</a:t>
            </a:r>
            <a:r>
              <a:rPr lang="en-US" altLang="zh-CN" sz="240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沟道增强型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为例：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当加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+V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DS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时，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=0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时，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D-S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间是两个背向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结串联，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=0</a:t>
            </a:r>
          </a:p>
          <a:p>
            <a:pPr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加上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+V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，且足够大至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 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&gt;V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GS (th)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, D-S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间形成导电沟道（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型层）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endParaRPr lang="zh-CN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3429000"/>
            <a:ext cx="6192837" cy="287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64" name="AutoShape 4"/>
          <p:cNvSpPr>
            <a:spLocks noChangeArrowheads="1"/>
          </p:cNvSpPr>
          <p:nvPr/>
        </p:nvSpPr>
        <p:spPr bwMode="auto">
          <a:xfrm>
            <a:off x="4427538" y="620713"/>
            <a:ext cx="2808287" cy="649287"/>
          </a:xfrm>
          <a:prstGeom prst="wedgeEllipseCallout">
            <a:avLst>
              <a:gd name="adj1" fmla="val -46778"/>
              <a:gd name="adj2" fmla="val 259046"/>
            </a:avLst>
          </a:prstGeom>
          <a:solidFill>
            <a:srgbClr val="99CCFF">
              <a:alpha val="44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CN" altLang="en-US" sz="2400">
                <a:latin typeface="Arial" charset="0"/>
                <a:ea typeface="楷体_GB2312" charset="0"/>
              </a:rPr>
              <a:t>开启电压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二、输入特性和输出特性</a:t>
            </a:r>
          </a:p>
        </p:txBody>
      </p:sp>
      <p:graphicFrame>
        <p:nvGraphicFramePr>
          <p:cNvPr id="2662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989013" y="3222625"/>
          <a:ext cx="6516687" cy="3194050"/>
        </p:xfrm>
        <a:graphic>
          <a:graphicData uri="http://schemas.openxmlformats.org/presentationml/2006/ole">
            <p:oleObj spid="_x0000_s26626" name="Photo Editor 照片" r:id="rId3" imgW="27533333" imgH="13495238" progId="">
              <p:embed/>
            </p:oleObj>
          </a:graphicData>
        </a:graphic>
      </p:graphicFrame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323850" y="1412875"/>
            <a:ext cx="80645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circleNumDbPlain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输入特性：直流电流为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0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，看进去有一个输入电容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，对动态有影响。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AutoNum type="circleNumDbPlain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输出特性：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	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 f (V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DS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) 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对应不同的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GS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下得一族曲线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。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5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95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95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135937" cy="9350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漏极特性曲线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（分三个区域）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516063"/>
            <a:ext cx="8393112" cy="4792662"/>
          </a:xfrm>
        </p:spPr>
        <p:txBody>
          <a:bodyPr/>
          <a:lstStyle/>
          <a:p>
            <a:pPr marL="609600" indent="-609600">
              <a:buFontTx/>
              <a:buAutoNum type="circleNumDbPlain"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截止区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609600" indent="-609600">
              <a:buFontTx/>
              <a:buAutoNum type="circleNumDbPlain"/>
            </a:pPr>
            <a:r>
              <a:rPr lang="zh-CN" altLang="el-GR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恒流区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>
              <a:buFontTx/>
              <a:buAutoNum type="circleNumDbPlain"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可变电阻区</a:t>
            </a:r>
            <a:endParaRPr lang="zh-CN" altLang="el-GR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3222625"/>
            <a:ext cx="7273925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135937" cy="935038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漏极特性曲线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（分三个区域）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516063"/>
            <a:ext cx="8393112" cy="4792662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截止区：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GS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&lt;V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GS(th)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= 0, R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OFF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&gt; 10</a:t>
            </a:r>
            <a:r>
              <a:rPr lang="en-US" altLang="zh-CN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el-GR" altLang="zh-CN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3222625"/>
            <a:ext cx="7273925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3429000"/>
            <a:ext cx="7273925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659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135937" cy="935038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漏极特性曲线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（分三个区域）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8660" name="Rectangle 4"/>
          <p:cNvSpPr>
            <a:spLocks noGrp="1" noChangeArrowheads="1"/>
          </p:cNvSpPr>
          <p:nvPr>
            <p:ph idx="1"/>
          </p:nvPr>
        </p:nvSpPr>
        <p:spPr>
          <a:xfrm>
            <a:off x="427038" y="1516063"/>
            <a:ext cx="8393112" cy="4792662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zh-CN" altLang="el-GR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恒流区： 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i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基本上由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V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GS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决定，与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V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DS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关系不大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609600" indent="-6096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609600" indent="-6096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marL="609600" indent="-609600"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graphicFrame>
        <p:nvGraphicFramePr>
          <p:cNvPr id="198661" name="Object 5"/>
          <p:cNvGraphicFramePr>
            <a:graphicFrameLocks noChangeAspect="1"/>
          </p:cNvGraphicFramePr>
          <p:nvPr/>
        </p:nvGraphicFramePr>
        <p:xfrm>
          <a:off x="442913" y="2012950"/>
          <a:ext cx="4227512" cy="1677988"/>
        </p:xfrm>
        <a:graphic>
          <a:graphicData uri="http://schemas.openxmlformats.org/presentationml/2006/ole">
            <p:oleObj spid="_x0000_s29700" name="公式" r:id="rId4" imgW="1663700" imgH="660400" progId="Equation.3">
              <p:embed/>
            </p:oleObj>
          </a:graphicData>
        </a:graphic>
      </p:graphicFrame>
      <p:pic>
        <p:nvPicPr>
          <p:cNvPr id="1986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4888" y="2060575"/>
            <a:ext cx="2303462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135937" cy="935038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漏极特性曲线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sym typeface="Wingdings" pitchFamily="2" charset="2"/>
              </a:rPr>
              <a:t>（分三个区域）</a:t>
            </a: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84313"/>
            <a:ext cx="8393113" cy="4792662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	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可变电阻区：当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zh-CN" sz="2000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DS 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较低（近似为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0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），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V</a:t>
            </a:r>
            <a:r>
              <a:rPr lang="en-US" altLang="zh-CN" sz="2000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GS 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一定时，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                           				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这个电阻受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zh-CN" sz="2000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GS 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控制、可变。</a:t>
            </a:r>
            <a:endParaRPr lang="zh-CN" altLang="el-GR" sz="2000" smtClean="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graphicFrame>
        <p:nvGraphicFramePr>
          <p:cNvPr id="30723" name="Object 4"/>
          <p:cNvGraphicFramePr>
            <a:graphicFrameLocks noChangeAspect="1"/>
          </p:cNvGraphicFramePr>
          <p:nvPr/>
        </p:nvGraphicFramePr>
        <p:xfrm>
          <a:off x="971550" y="1989138"/>
          <a:ext cx="2384425" cy="388937"/>
        </p:xfrm>
        <a:graphic>
          <a:graphicData uri="http://schemas.openxmlformats.org/presentationml/2006/ole">
            <p:oleObj spid="_x0000_s30723" name="公式" r:id="rId3" imgW="1244600" imgH="203200" progId="Equation.3">
              <p:embed/>
            </p:oleObj>
          </a:graphicData>
        </a:graphic>
      </p:graphicFrame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2852738"/>
            <a:ext cx="7273925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5" descr="3-3-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1268413"/>
            <a:ext cx="4310063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管的基本开关电路</a:t>
            </a:r>
          </a:p>
        </p:txBody>
      </p:sp>
      <p:graphicFrame>
        <p:nvGraphicFramePr>
          <p:cNvPr id="200708" name="Object 4"/>
          <p:cNvGraphicFramePr>
            <a:graphicFrameLocks noChangeAspect="1"/>
          </p:cNvGraphicFramePr>
          <p:nvPr/>
        </p:nvGraphicFramePr>
        <p:xfrm>
          <a:off x="468313" y="1989138"/>
          <a:ext cx="7307262" cy="3551237"/>
        </p:xfrm>
        <a:graphic>
          <a:graphicData uri="http://schemas.openxmlformats.org/presentationml/2006/ole">
            <p:oleObj spid="_x0000_s31747" name="公式" r:id="rId4" imgW="3403600" imgH="1905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57338"/>
            <a:ext cx="8064500" cy="10080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本征半导体：纯净的具有晶体结构的半导体。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常用：硅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，锗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Ge</a:t>
            </a:r>
          </a:p>
          <a:p>
            <a:pPr>
              <a:lnSpc>
                <a:spcPct val="90000"/>
              </a:lnSpc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8136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827088" y="2708275"/>
            <a:ext cx="3200400" cy="3192463"/>
          </a:xfrm>
          <a:noFill/>
        </p:spPr>
      </p:pic>
      <p:grpSp>
        <p:nvGrpSpPr>
          <p:cNvPr id="48138" name="Group 10"/>
          <p:cNvGrpSpPr>
            <a:grpSpLocks/>
          </p:cNvGrpSpPr>
          <p:nvPr/>
        </p:nvGrpSpPr>
        <p:grpSpPr bwMode="auto">
          <a:xfrm>
            <a:off x="4787900" y="2708275"/>
            <a:ext cx="3168650" cy="3241675"/>
            <a:chOff x="2925" y="1162"/>
            <a:chExt cx="2495" cy="2540"/>
          </a:xfrm>
        </p:grpSpPr>
        <p:graphicFrame>
          <p:nvGraphicFramePr>
            <p:cNvPr id="5126" name="Object 11"/>
            <p:cNvGraphicFramePr>
              <a:graphicFrameLocks noChangeAspect="1"/>
            </p:cNvGraphicFramePr>
            <p:nvPr/>
          </p:nvGraphicFramePr>
          <p:xfrm>
            <a:off x="2925" y="1207"/>
            <a:ext cx="2494" cy="2488"/>
          </p:xfrm>
          <a:graphic>
            <a:graphicData uri="http://schemas.openxmlformats.org/presentationml/2006/ole">
              <p:oleObj spid="_x0000_s5126" name="Photo Editor 照片" r:id="rId4" imgW="11476190" imgH="11447619" progId="">
                <p:embed/>
              </p:oleObj>
            </a:graphicData>
          </a:graphic>
        </p:graphicFrame>
        <p:sp>
          <p:nvSpPr>
            <p:cNvPr id="48140" name="Rectangle 12"/>
            <p:cNvSpPr>
              <a:spLocks noChangeArrowheads="1"/>
            </p:cNvSpPr>
            <p:nvPr/>
          </p:nvSpPr>
          <p:spPr bwMode="auto">
            <a:xfrm>
              <a:off x="2925" y="1162"/>
              <a:ext cx="2495" cy="254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sp>
        <p:nvSpPr>
          <p:cNvPr id="48141" name="AutoShape 13"/>
          <p:cNvSpPr>
            <a:spLocks noChangeArrowheads="1"/>
          </p:cNvSpPr>
          <p:nvPr/>
        </p:nvSpPr>
        <p:spPr bwMode="auto">
          <a:xfrm>
            <a:off x="6516688" y="692150"/>
            <a:ext cx="2447925" cy="503238"/>
          </a:xfrm>
          <a:prstGeom prst="wedgeRoundRectCallout">
            <a:avLst>
              <a:gd name="adj1" fmla="val 8366"/>
              <a:gd name="adj2" fmla="val 333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 b="1"/>
              <a:t>两种载流子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7354888" cy="576263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四、等效电路</a:t>
            </a: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1908175" y="4221163"/>
            <a:ext cx="547211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OFF 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，截止状态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  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ON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，导通状态</a:t>
            </a:r>
          </a:p>
        </p:txBody>
      </p:sp>
      <p:pic>
        <p:nvPicPr>
          <p:cNvPr id="32771" name="Picture 5" descr="3-3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125538"/>
            <a:ext cx="5605463" cy="31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五、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管的四种类型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341438"/>
            <a:ext cx="8137525" cy="4721225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增强型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耗尽型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3795" name="Object 4"/>
          <p:cNvGraphicFramePr>
            <a:graphicFrameLocks noChangeAspect="1"/>
          </p:cNvGraphicFramePr>
          <p:nvPr/>
        </p:nvGraphicFramePr>
        <p:xfrm>
          <a:off x="2268538" y="1268413"/>
          <a:ext cx="6119812" cy="2330450"/>
        </p:xfrm>
        <a:graphic>
          <a:graphicData uri="http://schemas.openxmlformats.org/presentationml/2006/ole">
            <p:oleObj spid="_x0000_s33795" name="Photo Editor 照片" r:id="rId3" imgW="26695238" imgH="10161905" progId="">
              <p:embed/>
            </p:oleObj>
          </a:graphicData>
        </a:graphic>
      </p:graphicFrame>
      <p:graphicFrame>
        <p:nvGraphicFramePr>
          <p:cNvPr id="33796" name="Object 5"/>
          <p:cNvGraphicFramePr>
            <a:graphicFrameLocks noChangeAspect="1"/>
          </p:cNvGraphicFramePr>
          <p:nvPr/>
        </p:nvGraphicFramePr>
        <p:xfrm>
          <a:off x="2339975" y="3933825"/>
          <a:ext cx="5543550" cy="2160588"/>
        </p:xfrm>
        <a:graphic>
          <a:graphicData uri="http://schemas.openxmlformats.org/presentationml/2006/ole">
            <p:oleObj spid="_x0000_s33796" name="Photo Editor 照片" r:id="rId4" imgW="24085714" imgH="10802858" progId="">
              <p:embed/>
            </p:oleObj>
          </a:graphicData>
        </a:graphic>
      </p:graphicFrame>
      <p:sp>
        <p:nvSpPr>
          <p:cNvPr id="202758" name="AutoShape 6"/>
          <p:cNvSpPr>
            <a:spLocks noChangeArrowheads="1"/>
          </p:cNvSpPr>
          <p:nvPr/>
        </p:nvSpPr>
        <p:spPr bwMode="auto">
          <a:xfrm>
            <a:off x="395288" y="3284538"/>
            <a:ext cx="1800225" cy="431800"/>
          </a:xfrm>
          <a:prstGeom prst="wedgeRectCallout">
            <a:avLst>
              <a:gd name="adj1" fmla="val 122662"/>
              <a:gd name="adj2" fmla="val 225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/>
              <a:t>大量正离子</a:t>
            </a:r>
          </a:p>
        </p:txBody>
      </p:sp>
      <p:sp>
        <p:nvSpPr>
          <p:cNvPr id="202759" name="AutoShape 7"/>
          <p:cNvSpPr>
            <a:spLocks noChangeArrowheads="1"/>
          </p:cNvSpPr>
          <p:nvPr/>
        </p:nvSpPr>
        <p:spPr bwMode="auto">
          <a:xfrm>
            <a:off x="250825" y="5661025"/>
            <a:ext cx="1512888" cy="431800"/>
          </a:xfrm>
          <a:prstGeom prst="wedgeRectCallout">
            <a:avLst>
              <a:gd name="adj1" fmla="val 165111"/>
              <a:gd name="adj2" fmla="val -290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/>
              <a:t>导电沟道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147050" cy="7191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3.3.2 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反相器的电路结构和工作原理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6613"/>
            <a:ext cx="8137525" cy="47212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</a:t>
            </a:r>
          </a:p>
        </p:txBody>
      </p:sp>
      <p:graphicFrame>
        <p:nvGraphicFramePr>
          <p:cNvPr id="34819" name="Object 4"/>
          <p:cNvGraphicFramePr>
            <a:graphicFrameLocks noChangeAspect="1"/>
          </p:cNvGraphicFramePr>
          <p:nvPr/>
        </p:nvGraphicFramePr>
        <p:xfrm>
          <a:off x="900113" y="2492375"/>
          <a:ext cx="2136775" cy="3313113"/>
        </p:xfrm>
        <a:graphic>
          <a:graphicData uri="http://schemas.openxmlformats.org/presentationml/2006/ole">
            <p:oleObj spid="_x0000_s34819" name="Photo Editor 照片" r:id="rId3" imgW="7819048" imgH="12123810" progId="">
              <p:embed/>
            </p:oleObj>
          </a:graphicData>
        </a:graphic>
      </p:graphicFrame>
      <p:graphicFrame>
        <p:nvGraphicFramePr>
          <p:cNvPr id="34820" name="Object 5"/>
          <p:cNvGraphicFramePr>
            <a:graphicFrameLocks noChangeAspect="1"/>
          </p:cNvGraphicFramePr>
          <p:nvPr/>
        </p:nvGraphicFramePr>
        <p:xfrm>
          <a:off x="3959225" y="2720975"/>
          <a:ext cx="3678238" cy="898525"/>
        </p:xfrm>
        <a:graphic>
          <a:graphicData uri="http://schemas.openxmlformats.org/presentationml/2006/ole">
            <p:oleObj spid="_x0000_s34820" name="公式" r:id="rId4" imgW="1143000" imgH="279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二、电压、电流传输特性</a:t>
            </a:r>
          </a:p>
        </p:txBody>
      </p:sp>
      <p:pic>
        <p:nvPicPr>
          <p:cNvPr id="358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363" y="549275"/>
            <a:ext cx="3887787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0425" y="3933825"/>
            <a:ext cx="3095625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44" name="Object 5"/>
          <p:cNvGraphicFramePr>
            <a:graphicFrameLocks noChangeAspect="1"/>
          </p:cNvGraphicFramePr>
          <p:nvPr/>
        </p:nvGraphicFramePr>
        <p:xfrm>
          <a:off x="323850" y="1628775"/>
          <a:ext cx="5329238" cy="3241675"/>
        </p:xfrm>
        <a:graphic>
          <a:graphicData uri="http://schemas.openxmlformats.org/presentationml/2006/ole">
            <p:oleObj spid="_x0000_s35844" name="公式" r:id="rId5" imgW="3213100" imgH="1955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图片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916113"/>
            <a:ext cx="4608513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301037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三、输入噪声容限</a:t>
            </a:r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/>
        </p:nvGraphicFramePr>
        <p:xfrm>
          <a:off x="323850" y="981075"/>
          <a:ext cx="8066088" cy="857250"/>
        </p:xfrm>
        <a:graphic>
          <a:graphicData uri="http://schemas.openxmlformats.org/presentationml/2006/ole">
            <p:oleObj spid="_x0000_s36867" name="公式" r:id="rId4" imgW="4318000" imgH="457200" progId="Equation.3">
              <p:embed/>
            </p:oleObj>
          </a:graphicData>
        </a:graphic>
      </p:graphicFrame>
      <p:graphicFrame>
        <p:nvGraphicFramePr>
          <p:cNvPr id="36868" name="Object 5"/>
          <p:cNvGraphicFramePr>
            <a:graphicFrameLocks noChangeAspect="1"/>
          </p:cNvGraphicFramePr>
          <p:nvPr/>
        </p:nvGraphicFramePr>
        <p:xfrm>
          <a:off x="4643438" y="2276475"/>
          <a:ext cx="3497262" cy="1155700"/>
        </p:xfrm>
        <a:graphic>
          <a:graphicData uri="http://schemas.openxmlformats.org/presentationml/2006/ole">
            <p:oleObj spid="_x0000_s36868" name="公式" r:id="rId5" imgW="1459866" imgH="482391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390650"/>
            <a:ext cx="3382962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1438275"/>
            <a:ext cx="4103688" cy="299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29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4797425"/>
            <a:ext cx="7199312" cy="576263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结论：可以通过提高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来提高噪声容限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6" descr="3-3-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268413"/>
            <a:ext cx="7170737" cy="286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3789363"/>
            <a:ext cx="6192837" cy="301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852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3.3.3 CMOS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反相器的静态输入和输出特性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765175"/>
            <a:ext cx="8137525" cy="51117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一、输入特性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81" name="Picture 9" descr="3-3-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975" y="1628775"/>
            <a:ext cx="309245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二、输出特性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5600" y="3617913"/>
            <a:ext cx="3563938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940" name="Object 5"/>
          <p:cNvGraphicFramePr>
            <a:graphicFrameLocks noChangeAspect="1"/>
          </p:cNvGraphicFramePr>
          <p:nvPr/>
        </p:nvGraphicFramePr>
        <p:xfrm>
          <a:off x="323850" y="1484313"/>
          <a:ext cx="1812925" cy="2808287"/>
        </p:xfrm>
        <a:graphic>
          <a:graphicData uri="http://schemas.openxmlformats.org/presentationml/2006/ole">
            <p:oleObj spid="_x0000_s39940" name="Photo Editor 照片" r:id="rId5" imgW="7819048" imgH="12123810" progId="">
              <p:embed/>
            </p:oleObj>
          </a:graphicData>
        </a:graphic>
      </p:graphicFrame>
      <p:sp>
        <p:nvSpPr>
          <p:cNvPr id="207878" name="AutoShape 6"/>
          <p:cNvSpPr>
            <a:spLocks noChangeArrowheads="1"/>
          </p:cNvSpPr>
          <p:nvPr/>
        </p:nvSpPr>
        <p:spPr bwMode="auto">
          <a:xfrm>
            <a:off x="2124075" y="2565400"/>
            <a:ext cx="647700" cy="287338"/>
          </a:xfrm>
          <a:prstGeom prst="rightArrow">
            <a:avLst>
              <a:gd name="adj1" fmla="val 50000"/>
              <a:gd name="adj2" fmla="val 563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39942" name="Object 7"/>
          <p:cNvGraphicFramePr>
            <a:graphicFrameLocks noChangeAspect="1"/>
          </p:cNvGraphicFramePr>
          <p:nvPr/>
        </p:nvGraphicFramePr>
        <p:xfrm>
          <a:off x="5651500" y="765175"/>
          <a:ext cx="3241675" cy="2617788"/>
        </p:xfrm>
        <a:graphic>
          <a:graphicData uri="http://schemas.openxmlformats.org/presentationml/2006/ole">
            <p:oleObj spid="_x0000_s39942" name="Photo Editor 照片" r:id="rId6" imgW="13876190" imgH="11209524" progId="">
              <p:embed/>
            </p:oleObj>
          </a:graphicData>
        </a:graphic>
      </p:graphicFrame>
      <p:graphicFrame>
        <p:nvGraphicFramePr>
          <p:cNvPr id="207880" name="Object 8"/>
          <p:cNvGraphicFramePr>
            <a:graphicFrameLocks noChangeAspect="1"/>
          </p:cNvGraphicFramePr>
          <p:nvPr/>
        </p:nvGraphicFramePr>
        <p:xfrm>
          <a:off x="323850" y="4508500"/>
          <a:ext cx="5232400" cy="1189038"/>
        </p:xfrm>
        <a:graphic>
          <a:graphicData uri="http://schemas.openxmlformats.org/presentationml/2006/ole">
            <p:oleObj spid="_x0000_s39943" name="公式" r:id="rId7" imgW="2032000" imgH="482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0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05" name="Picture 9" descr="3-3-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975" y="1412875"/>
            <a:ext cx="331152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二、输出特性</a:t>
            </a:r>
          </a:p>
        </p:txBody>
      </p:sp>
      <p:graphicFrame>
        <p:nvGraphicFramePr>
          <p:cNvPr id="40963" name="Object 4"/>
          <p:cNvGraphicFramePr>
            <a:graphicFrameLocks noChangeAspect="1"/>
          </p:cNvGraphicFramePr>
          <p:nvPr/>
        </p:nvGraphicFramePr>
        <p:xfrm>
          <a:off x="107950" y="1412875"/>
          <a:ext cx="1857375" cy="2879725"/>
        </p:xfrm>
        <a:graphic>
          <a:graphicData uri="http://schemas.openxmlformats.org/presentationml/2006/ole">
            <p:oleObj spid="_x0000_s40963" name="Photo Editor 照片" r:id="rId4" imgW="7819048" imgH="12123810" progId="">
              <p:embed/>
            </p:oleObj>
          </a:graphicData>
        </a:graphic>
      </p:graphicFrame>
      <p:sp>
        <p:nvSpPr>
          <p:cNvPr id="208901" name="AutoShape 5"/>
          <p:cNvSpPr>
            <a:spLocks noChangeArrowheads="1"/>
          </p:cNvSpPr>
          <p:nvPr/>
        </p:nvSpPr>
        <p:spPr bwMode="auto">
          <a:xfrm>
            <a:off x="1979613" y="2349500"/>
            <a:ext cx="647700" cy="287338"/>
          </a:xfrm>
          <a:prstGeom prst="rightArrow">
            <a:avLst>
              <a:gd name="adj1" fmla="val 50000"/>
              <a:gd name="adj2" fmla="val 5635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208902" name="Object 6"/>
          <p:cNvGraphicFramePr>
            <a:graphicFrameLocks noChangeAspect="1"/>
          </p:cNvGraphicFramePr>
          <p:nvPr/>
        </p:nvGraphicFramePr>
        <p:xfrm>
          <a:off x="323850" y="4508500"/>
          <a:ext cx="5529263" cy="1303338"/>
        </p:xfrm>
        <a:graphic>
          <a:graphicData uri="http://schemas.openxmlformats.org/presentationml/2006/ole">
            <p:oleObj spid="_x0000_s40965" name="公式" r:id="rId5" imgW="2159000" imgH="508000" progId="Equation.3">
              <p:embed/>
            </p:oleObj>
          </a:graphicData>
        </a:graphic>
      </p:graphicFrame>
      <p:pic>
        <p:nvPicPr>
          <p:cNvPr id="4096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5963" y="3284538"/>
            <a:ext cx="3127375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67" name="Object 8"/>
          <p:cNvGraphicFramePr>
            <a:graphicFrameLocks noChangeAspect="1"/>
          </p:cNvGraphicFramePr>
          <p:nvPr/>
        </p:nvGraphicFramePr>
        <p:xfrm>
          <a:off x="5508625" y="476250"/>
          <a:ext cx="3322638" cy="2746375"/>
        </p:xfrm>
        <a:graphic>
          <a:graphicData uri="http://schemas.openxmlformats.org/presentationml/2006/ole">
            <p:oleObj spid="_x0000_s40967" name="Photo Editor 照片" r:id="rId7" imgW="13380952" imgH="1105714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884238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3.3.4   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反相器的动态特性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125538"/>
            <a:ext cx="5256212" cy="6477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一、传输延迟时间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09929" name="Picture 9" descr="3-3-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39750" y="3182938"/>
            <a:ext cx="7921625" cy="3675062"/>
          </a:xfrm>
          <a:noFill/>
        </p:spPr>
      </p:pic>
      <p:graphicFrame>
        <p:nvGraphicFramePr>
          <p:cNvPr id="41988" name="Object 5"/>
          <p:cNvGraphicFramePr>
            <a:graphicFrameLocks noChangeAspect="1"/>
          </p:cNvGraphicFramePr>
          <p:nvPr/>
        </p:nvGraphicFramePr>
        <p:xfrm>
          <a:off x="311150" y="1628775"/>
          <a:ext cx="8455025" cy="1436688"/>
        </p:xfrm>
        <a:graphic>
          <a:graphicData uri="http://schemas.openxmlformats.org/presentationml/2006/ole">
            <p:oleObj spid="_x0000_s41988" name="公式" r:id="rId4" imgW="4406900" imgH="698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杂质半导体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z="240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型半导体</a:t>
            </a:r>
            <a:endParaRPr lang="en-US" altLang="zh-CN" sz="240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多子：自由电子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少子：空穴</a:t>
            </a:r>
          </a:p>
        </p:txBody>
      </p:sp>
      <p:graphicFrame>
        <p:nvGraphicFramePr>
          <p:cNvPr id="614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995738" y="1916113"/>
          <a:ext cx="3887787" cy="3878262"/>
        </p:xfrm>
        <a:graphic>
          <a:graphicData uri="http://schemas.openxmlformats.org/presentationml/2006/ole">
            <p:oleObj spid="_x0000_s6147" name="Photo Editor 照片" r:id="rId3" imgW="11476190" imgH="1144761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9700" y="3141663"/>
            <a:ext cx="3168650" cy="265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0946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207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二、交流噪声容限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三、动态功耗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" y="2233613"/>
            <a:ext cx="4897438" cy="282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3012" name="Object 5"/>
          <p:cNvGraphicFramePr>
            <a:graphicFrameLocks noChangeAspect="1"/>
          </p:cNvGraphicFramePr>
          <p:nvPr/>
        </p:nvGraphicFramePr>
        <p:xfrm>
          <a:off x="323850" y="6092825"/>
          <a:ext cx="6146800" cy="422275"/>
        </p:xfrm>
        <a:graphic>
          <a:graphicData uri="http://schemas.openxmlformats.org/presentationml/2006/ole">
            <p:oleObj spid="_x0000_s43012" name="公式" r:id="rId5" imgW="2946400" imgH="203200" progId="Equation.3">
              <p:embed/>
            </p:oleObj>
          </a:graphicData>
        </a:graphic>
      </p:graphicFrame>
      <p:graphicFrame>
        <p:nvGraphicFramePr>
          <p:cNvPr id="43013" name="Object 6"/>
          <p:cNvGraphicFramePr>
            <a:graphicFrameLocks noChangeAspect="1"/>
          </p:cNvGraphicFramePr>
          <p:nvPr/>
        </p:nvGraphicFramePr>
        <p:xfrm>
          <a:off x="395288" y="4868863"/>
          <a:ext cx="5221287" cy="1168400"/>
        </p:xfrm>
        <a:graphic>
          <a:graphicData uri="http://schemas.openxmlformats.org/presentationml/2006/ole">
            <p:oleObj spid="_x0000_s43013" name="公式" r:id="rId6" imgW="2844800" imgH="635000" progId="Equation.3">
              <p:embed/>
            </p:oleObj>
          </a:graphicData>
        </a:graphic>
      </p:graphicFrame>
      <p:pic>
        <p:nvPicPr>
          <p:cNvPr id="43014" name="Picture 14" descr="3-3-2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80063" y="620713"/>
            <a:ext cx="259238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三、动态功耗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908050"/>
            <a:ext cx="4105275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4035" name="Object 4"/>
          <p:cNvGraphicFramePr>
            <a:graphicFrameLocks noChangeAspect="1"/>
          </p:cNvGraphicFramePr>
          <p:nvPr/>
        </p:nvGraphicFramePr>
        <p:xfrm>
          <a:off x="4427538" y="1196975"/>
          <a:ext cx="4567237" cy="3017838"/>
        </p:xfrm>
        <a:graphic>
          <a:graphicData uri="http://schemas.openxmlformats.org/presentationml/2006/ole">
            <p:oleObj spid="_x0000_s44035" name="公式" r:id="rId4" imgW="2184400" imgH="1447800" progId="Equation.3">
              <p:embed/>
            </p:oleObj>
          </a:graphicData>
        </a:graphic>
      </p:graphicFrame>
      <p:graphicFrame>
        <p:nvGraphicFramePr>
          <p:cNvPr id="44036" name="Object 5"/>
          <p:cNvGraphicFramePr>
            <a:graphicFrameLocks noChangeAspect="1"/>
          </p:cNvGraphicFramePr>
          <p:nvPr/>
        </p:nvGraphicFramePr>
        <p:xfrm>
          <a:off x="395288" y="5013325"/>
          <a:ext cx="2447925" cy="989013"/>
        </p:xfrm>
        <a:graphic>
          <a:graphicData uri="http://schemas.openxmlformats.org/presentationml/2006/ole">
            <p:oleObj spid="_x0000_s44036" name="公式" r:id="rId5" imgW="11303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333375"/>
            <a:ext cx="8229600" cy="647700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3.3.5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其他类型的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门电路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836613"/>
            <a:ext cx="8137525" cy="464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一、其他逻辑功能的门电路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468313" y="1773238"/>
            <a:ext cx="822960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1.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与非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门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                                  2.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49" charset="-122"/>
              </a:rPr>
              <a:t>或非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门</a:t>
            </a:r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2492375"/>
            <a:ext cx="2287588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775" y="2492375"/>
            <a:ext cx="2519363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62" name="Object 7"/>
          <p:cNvGraphicFramePr>
            <a:graphicFrameLocks noChangeAspect="1"/>
          </p:cNvGraphicFramePr>
          <p:nvPr/>
        </p:nvGraphicFramePr>
        <p:xfrm>
          <a:off x="4514850" y="4545013"/>
          <a:ext cx="114300" cy="215900"/>
        </p:xfrm>
        <a:graphic>
          <a:graphicData uri="http://schemas.openxmlformats.org/presentationml/2006/ole">
            <p:oleObj spid="_x0000_s45062" name="公式" r:id="rId5" imgW="114151" imgH="215619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带缓冲极的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196975"/>
            <a:ext cx="8137525" cy="5008563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ea typeface="黑体" charset="0"/>
                <a:cs typeface="黑体" charset="0"/>
              </a:rPr>
              <a:t>与非</a:t>
            </a:r>
            <a:r>
              <a:rPr lang="zh-CN" altLang="en-US"/>
              <a:t>门</a:t>
            </a:r>
            <a:endParaRPr lang="en-US" altLang="zh-CN"/>
          </a:p>
          <a:p>
            <a:pPr>
              <a:buFontTx/>
              <a:buNone/>
              <a:defRPr/>
            </a:pPr>
            <a:endParaRPr lang="en-US" altLang="zh-CN"/>
          </a:p>
          <a:p>
            <a:pPr>
              <a:buFontTx/>
              <a:buNone/>
              <a:defRPr/>
            </a:pPr>
            <a:endParaRPr lang="en-US" altLang="zh-CN"/>
          </a:p>
          <a:p>
            <a:pPr>
              <a:buFontTx/>
              <a:buNone/>
              <a:defRPr/>
            </a:pPr>
            <a:endParaRPr lang="en-US" altLang="zh-CN"/>
          </a:p>
          <a:p>
            <a:pPr>
              <a:buFontTx/>
              <a:buNone/>
              <a:defRPr/>
            </a:pPr>
            <a:endParaRPr lang="zh-CN" altLang="en-US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44675"/>
            <a:ext cx="3457575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6084" name="Object 5"/>
          <p:cNvGraphicFramePr>
            <a:graphicFrameLocks noChangeAspect="1"/>
          </p:cNvGraphicFramePr>
          <p:nvPr/>
        </p:nvGraphicFramePr>
        <p:xfrm>
          <a:off x="3348038" y="1052513"/>
          <a:ext cx="5527675" cy="5280025"/>
        </p:xfrm>
        <a:graphic>
          <a:graphicData uri="http://schemas.openxmlformats.org/presentationml/2006/ole">
            <p:oleObj spid="_x0000_s46084" name="公式" r:id="rId4" imgW="2654300" imgH="2540000" progId="Equation.3">
              <p:embed/>
            </p:oleObj>
          </a:graphicData>
        </a:graphic>
      </p:graphicFrame>
      <p:graphicFrame>
        <p:nvGraphicFramePr>
          <p:cNvPr id="46085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46085" name="公式" r:id="rId5" imgW="114151" imgH="215619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带缓冲极的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196975"/>
            <a:ext cx="8137525" cy="5008563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altLang="zh-CN"/>
              <a:t>2.</a:t>
            </a:r>
            <a:r>
              <a:rPr lang="zh-CN" altLang="en-US"/>
              <a:t>解决方法</a:t>
            </a:r>
          </a:p>
        </p:txBody>
      </p:sp>
      <p:graphicFrame>
        <p:nvGraphicFramePr>
          <p:cNvPr id="47107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47107" name="公式" r:id="rId3" imgW="114151" imgH="215619" progId="Equation.3">
              <p:embed/>
            </p:oleObj>
          </a:graphicData>
        </a:graphic>
      </p:graphicFrame>
      <p:graphicFrame>
        <p:nvGraphicFramePr>
          <p:cNvPr id="47108" name="Object 6"/>
          <p:cNvGraphicFramePr>
            <a:graphicFrameLocks noChangeAspect="1"/>
          </p:cNvGraphicFramePr>
          <p:nvPr/>
        </p:nvGraphicFramePr>
        <p:xfrm>
          <a:off x="917575" y="4886325"/>
          <a:ext cx="4789488" cy="566738"/>
        </p:xfrm>
        <a:graphic>
          <a:graphicData uri="http://schemas.openxmlformats.org/presentationml/2006/ole">
            <p:oleObj spid="_x0000_s47108" name="公式" r:id="rId4" imgW="1714500" imgH="203200" progId="Equation.3">
              <p:embed/>
            </p:oleObj>
          </a:graphicData>
        </a:graphic>
      </p:graphicFrame>
      <p:pic>
        <p:nvPicPr>
          <p:cNvPr id="47109" name="Picture 7" descr="3-3-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1700213"/>
            <a:ext cx="85693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二、漏极开路的门电路（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门）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16070" name="Picture 6" descr="3-3-31b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795963" y="1916113"/>
            <a:ext cx="2886075" cy="3600450"/>
          </a:xfrm>
          <a:noFill/>
        </p:spPr>
      </p:pic>
      <p:pic>
        <p:nvPicPr>
          <p:cNvPr id="48131" name="Picture 5" descr="3-3-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73238"/>
            <a:ext cx="51847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4" name="Picture 4" descr="3-3-32a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l="5640" r="5640"/>
          <a:stretch>
            <a:fillRect/>
          </a:stretch>
        </p:blipFill>
        <p:spPr>
          <a:noFill/>
        </p:spPr>
      </p:pic>
      <p:pic>
        <p:nvPicPr>
          <p:cNvPr id="271367" name="Picture 7" descr="3-3-32b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 t="27892" b="27892"/>
          <a:stretch>
            <a:fillRect/>
          </a:stretch>
        </p:blipFill>
        <p:spPr>
          <a:noFill/>
        </p:spPr>
      </p:pic>
      <p:graphicFrame>
        <p:nvGraphicFramePr>
          <p:cNvPr id="49155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27088" y="590550"/>
          <a:ext cx="6262687" cy="1855788"/>
        </p:xfrm>
        <a:graphic>
          <a:graphicData uri="http://schemas.openxmlformats.org/presentationml/2006/ole">
            <p:oleObj spid="_x0000_s49155" name="公式" r:id="rId5" imgW="30861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7" name="Object 2"/>
          <p:cNvGraphicFramePr>
            <a:graphicFrameLocks noGrp="1" noChangeAspect="1"/>
          </p:cNvGraphicFramePr>
          <p:nvPr>
            <p:ph type="title"/>
          </p:nvPr>
        </p:nvGraphicFramePr>
        <p:xfrm>
          <a:off x="611188" y="620713"/>
          <a:ext cx="3022600" cy="715962"/>
        </p:xfrm>
        <a:graphic>
          <a:graphicData uri="http://schemas.openxmlformats.org/presentationml/2006/ole">
            <p:oleObj spid="_x0000_s50177" name="公式" r:id="rId3" imgW="965200" imgH="228600" progId="Equation.3">
              <p:embed/>
            </p:oleObj>
          </a:graphicData>
        </a:graphic>
      </p:graphicFrame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9" descr="3-3-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4365625"/>
            <a:ext cx="44640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传输门及双向模拟开关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836613"/>
            <a:ext cx="8137525" cy="4721225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altLang="zh-CN"/>
              <a:t>1. </a:t>
            </a:r>
            <a:r>
              <a:rPr lang="zh-CN" altLang="en-US"/>
              <a:t>传输门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" y="1501775"/>
            <a:ext cx="4897438" cy="199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776288" y="3910013"/>
          <a:ext cx="3454400" cy="396875"/>
        </p:xfrm>
        <a:graphic>
          <a:graphicData uri="http://schemas.openxmlformats.org/presentationml/2006/ole">
            <p:oleObj spid="_x0000_s51205" name="公式" r:id="rId5" imgW="1892300" imgH="215900" progId="Equation.3">
              <p:embed/>
            </p:oleObj>
          </a:graphicData>
        </a:graphic>
      </p:graphicFrame>
      <p:sp>
        <p:nvSpPr>
          <p:cNvPr id="217095" name="AutoShape 7"/>
          <p:cNvSpPr>
            <a:spLocks noChangeArrowheads="1"/>
          </p:cNvSpPr>
          <p:nvPr/>
        </p:nvSpPr>
        <p:spPr bwMode="auto">
          <a:xfrm>
            <a:off x="2124075" y="3213100"/>
            <a:ext cx="287338" cy="1584325"/>
          </a:xfrm>
          <a:prstGeom prst="downArrow">
            <a:avLst>
              <a:gd name="adj1" fmla="val 50000"/>
              <a:gd name="adj2" fmla="val 137845"/>
            </a:avLst>
          </a:prstGeom>
          <a:solidFill>
            <a:srgbClr val="99CCFF">
              <a:alpha val="17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51207" name="Object 8"/>
          <p:cNvGraphicFramePr>
            <a:graphicFrameLocks noChangeAspect="1"/>
          </p:cNvGraphicFramePr>
          <p:nvPr/>
        </p:nvGraphicFramePr>
        <p:xfrm>
          <a:off x="4810125" y="1868488"/>
          <a:ext cx="4311650" cy="3944937"/>
        </p:xfrm>
        <a:graphic>
          <a:graphicData uri="http://schemas.openxmlformats.org/presentationml/2006/ole">
            <p:oleObj spid="_x0000_s51207" name="公式" r:id="rId6" imgW="2489200" imgH="2413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395288" y="765175"/>
            <a:ext cx="82296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2. </a:t>
            </a:r>
            <a:r>
              <a:rPr lang="zh-CN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双向模拟开关</a:t>
            </a:r>
          </a:p>
        </p:txBody>
      </p:sp>
      <p:pic>
        <p:nvPicPr>
          <p:cNvPr id="52226" name="Picture 5" descr="3-3-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3068638"/>
            <a:ext cx="8640762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杂质半导体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zh-CN" sz="240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zh-CN" altLang="en-US" sz="2400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型半导体</a:t>
            </a:r>
            <a:endParaRPr lang="en-US" altLang="zh-CN" sz="2400" smtClean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多子：空穴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少子：自由电子</a:t>
            </a:r>
          </a:p>
        </p:txBody>
      </p:sp>
      <p:graphicFrame>
        <p:nvGraphicFramePr>
          <p:cNvPr id="7171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4356100" y="1700213"/>
          <a:ext cx="3992563" cy="3983037"/>
        </p:xfrm>
        <a:graphic>
          <a:graphicData uri="http://schemas.openxmlformats.org/presentationml/2006/ole">
            <p:oleObj spid="_x0000_s7171" name="Photo Editor 照片" r:id="rId3" imgW="11476190" imgH="1144761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四、三态输出门</a:t>
            </a:r>
          </a:p>
        </p:txBody>
      </p:sp>
      <p:pic>
        <p:nvPicPr>
          <p:cNvPr id="219144" name="Picture 8" descr="3-3-40a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8313" y="1628775"/>
            <a:ext cx="4608512" cy="3133725"/>
          </a:xfrm>
          <a:noFill/>
        </p:spPr>
      </p:pic>
      <p:pic>
        <p:nvPicPr>
          <p:cNvPr id="219146" name="Picture 10" descr="3-3-40b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867400" y="1989138"/>
            <a:ext cx="2273300" cy="2316162"/>
          </a:xfrm>
          <a:noFill/>
        </p:spPr>
      </p:pic>
      <p:graphicFrame>
        <p:nvGraphicFramePr>
          <p:cNvPr id="53252" name="Object 6"/>
          <p:cNvGraphicFramePr>
            <a:graphicFrameLocks noChangeAspect="1"/>
          </p:cNvGraphicFramePr>
          <p:nvPr/>
        </p:nvGraphicFramePr>
        <p:xfrm>
          <a:off x="1187450" y="5229225"/>
          <a:ext cx="3384550" cy="977900"/>
        </p:xfrm>
        <a:graphic>
          <a:graphicData uri="http://schemas.openxmlformats.org/presentationml/2006/ole">
            <p:oleObj spid="_x0000_s53252" name="公式" r:id="rId5" imgW="15875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4" descr="3-3-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825" y="2133600"/>
            <a:ext cx="35845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5" descr="3-3-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700213"/>
            <a:ext cx="352425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85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三态门的用途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1557338"/>
            <a:ext cx="8137525" cy="464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双极型三极管的开关特性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BJT, Bipolar Junction Transistor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395288" y="549275"/>
            <a:ext cx="82296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3.4    </a:t>
            </a: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TTL</a:t>
            </a:r>
            <a:r>
              <a:rPr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门电路</a:t>
            </a:r>
            <a: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/>
            </a:r>
            <a:br>
              <a:rPr lang="en-US" altLang="zh-CN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r>
              <a:rPr lang="en-US" altLang="zh-CN" sz="2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3.4.1 </a:t>
            </a:r>
            <a:r>
              <a:rPr lang="zh-CN" alt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半导体三极管的开关特性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52513"/>
            <a:ext cx="6408737" cy="15843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双极型三极管的结构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buFontTx/>
              <a:buNone/>
            </a:pP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管芯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三个引出电极</a:t>
            </a:r>
            <a:r>
              <a:rPr lang="en-US" altLang="zh-CN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外壳</a:t>
            </a:r>
          </a:p>
        </p:txBody>
      </p:sp>
      <p:graphicFrame>
        <p:nvGraphicFramePr>
          <p:cNvPr id="56322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3068638"/>
          <a:ext cx="7993062" cy="2484437"/>
        </p:xfrm>
        <a:graphic>
          <a:graphicData uri="http://schemas.openxmlformats.org/presentationml/2006/ole">
            <p:oleObj spid="_x0000_s56322" name="Photo Editor 照片" r:id="rId3" imgW="29171429" imgH="906666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547813" y="1125538"/>
          <a:ext cx="5761037" cy="5233987"/>
        </p:xfrm>
        <a:graphic>
          <a:graphicData uri="http://schemas.openxmlformats.org/presentationml/2006/ole">
            <p:oleObj spid="_x0000_s57345" name="Photo Editor 照片" r:id="rId3" imgW="19266667" imgH="17504762" progId="">
              <p:embed/>
            </p:oleObj>
          </a:graphicData>
        </a:graphic>
      </p:graphicFrame>
      <p:sp>
        <p:nvSpPr>
          <p:cNvPr id="232451" name="AutoShape 3"/>
          <p:cNvSpPr>
            <a:spLocks noChangeArrowheads="1"/>
          </p:cNvSpPr>
          <p:nvPr/>
        </p:nvSpPr>
        <p:spPr bwMode="auto">
          <a:xfrm>
            <a:off x="6804025" y="1052513"/>
            <a:ext cx="2160588" cy="1296987"/>
          </a:xfrm>
          <a:prstGeom prst="wedgeEllipseCallout">
            <a:avLst>
              <a:gd name="adj1" fmla="val -88870"/>
              <a:gd name="adj2" fmla="val 38616"/>
            </a:avLst>
          </a:prstGeom>
          <a:solidFill>
            <a:srgbClr val="99CCFF">
              <a:alpha val="44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/>
              <a:t>基区薄</a:t>
            </a:r>
            <a:endParaRPr lang="en-US" altLang="zh-CN" sz="2800"/>
          </a:p>
          <a:p>
            <a:pPr algn="ctr"/>
            <a:r>
              <a:rPr lang="zh-CN" altLang="en-US" sz="2800"/>
              <a:t>低掺杂</a:t>
            </a:r>
          </a:p>
        </p:txBody>
      </p:sp>
      <p:sp>
        <p:nvSpPr>
          <p:cNvPr id="232452" name="AutoShape 4"/>
          <p:cNvSpPr>
            <a:spLocks noChangeArrowheads="1"/>
          </p:cNvSpPr>
          <p:nvPr/>
        </p:nvSpPr>
        <p:spPr bwMode="auto">
          <a:xfrm>
            <a:off x="539750" y="1484313"/>
            <a:ext cx="2087563" cy="1223962"/>
          </a:xfrm>
          <a:prstGeom prst="wedgeEllipseCallout">
            <a:avLst>
              <a:gd name="adj1" fmla="val 140569"/>
              <a:gd name="adj2" fmla="val -10569"/>
            </a:avLst>
          </a:prstGeom>
          <a:solidFill>
            <a:srgbClr val="99CCFF">
              <a:alpha val="44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/>
              <a:t>发射区高掺杂</a:t>
            </a:r>
          </a:p>
        </p:txBody>
      </p:sp>
      <p:sp>
        <p:nvSpPr>
          <p:cNvPr id="232453" name="AutoShape 5"/>
          <p:cNvSpPr>
            <a:spLocks noChangeArrowheads="1"/>
          </p:cNvSpPr>
          <p:nvPr/>
        </p:nvSpPr>
        <p:spPr bwMode="auto">
          <a:xfrm>
            <a:off x="6588125" y="2349500"/>
            <a:ext cx="2087563" cy="1223963"/>
          </a:xfrm>
          <a:prstGeom prst="wedgeEllipseCallout">
            <a:avLst>
              <a:gd name="adj1" fmla="val -136389"/>
              <a:gd name="adj2" fmla="val -30676"/>
            </a:avLst>
          </a:prstGeom>
          <a:solidFill>
            <a:srgbClr val="99CCFF">
              <a:alpha val="44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/>
              <a:t>集电区低掺杂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以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NPN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为例说明工作原理：</a:t>
            </a:r>
          </a:p>
        </p:txBody>
      </p:sp>
      <p:graphicFrame>
        <p:nvGraphicFramePr>
          <p:cNvPr id="58370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940175" y="2189163"/>
          <a:ext cx="4386263" cy="3625850"/>
        </p:xfrm>
        <a:graphic>
          <a:graphicData uri="http://schemas.openxmlformats.org/presentationml/2006/ole">
            <p:oleObj spid="_x0000_s58370" name="Photo Editor 照片" r:id="rId3" imgW="13800000" imgH="11409524" progId="">
              <p:embed/>
            </p:oleObj>
          </a:graphicData>
        </a:graphic>
      </p:graphicFrame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395288" y="1700213"/>
            <a:ext cx="3240087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当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CC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&gt;&gt;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be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结正偏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 bc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结反偏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区发射大量的电子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区薄，只有少量的空穴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bc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反偏，大量电子形成</a:t>
            </a:r>
            <a:r>
              <a:rPr lang="en-US" altLang="zh-CN" sz="24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4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</a:p>
          <a:p>
            <a:pPr marL="342900" indent="-342900">
              <a:spcBef>
                <a:spcPct val="20000"/>
              </a:spcBef>
            </a:pPr>
            <a:endParaRPr lang="zh-CN" altLang="en-US" sz="2400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三极管的输入特性和输出特性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三极管的输入特性曲线（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NPN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graphicFrame>
        <p:nvGraphicFramePr>
          <p:cNvPr id="5939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914650" y="1268413"/>
          <a:ext cx="5689600" cy="3692525"/>
        </p:xfrm>
        <a:graphic>
          <a:graphicData uri="http://schemas.openxmlformats.org/presentationml/2006/ole">
            <p:oleObj spid="_x0000_s59394" name="Photo Editor 照片" r:id="rId3" imgW="18561905" imgH="12047619" progId="">
              <p:embed/>
            </p:oleObj>
          </a:graphicData>
        </a:graphic>
      </p:graphicFrame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323850" y="1125538"/>
            <a:ext cx="8281988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ON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：开启电压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硅管，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0.5 ~ 0.7V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锗管，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0.2 ~ 0.3V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近似认为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BE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&lt; 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ON   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= 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BE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ON      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的大小由外电路电压，电阻决定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</a:t>
            </a:r>
          </a:p>
          <a:p>
            <a:pPr marL="342900" indent="-342900">
              <a:spcBef>
                <a:spcPct val="20000"/>
              </a:spcBef>
            </a:pPr>
            <a:endParaRPr lang="zh-CN" altLang="en-US" sz="2800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59396" name="Object 5"/>
          <p:cNvGraphicFramePr>
            <a:graphicFrameLocks noChangeAspect="1"/>
          </p:cNvGraphicFramePr>
          <p:nvPr/>
        </p:nvGraphicFramePr>
        <p:xfrm>
          <a:off x="1601788" y="5237163"/>
          <a:ext cx="2370137" cy="1089025"/>
        </p:xfrm>
        <a:graphic>
          <a:graphicData uri="http://schemas.openxmlformats.org/presentationml/2006/ole">
            <p:oleObj spid="_x0000_s59396" name="公式" r:id="rId4" imgW="939392" imgH="431613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三极管的输出特性</a:t>
            </a:r>
          </a:p>
        </p:txBody>
      </p:sp>
      <p:graphicFrame>
        <p:nvGraphicFramePr>
          <p:cNvPr id="6041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3850" y="2516188"/>
          <a:ext cx="8280400" cy="3790950"/>
        </p:xfrm>
        <a:graphic>
          <a:graphicData uri="http://schemas.openxmlformats.org/presentationml/2006/ole">
            <p:oleObj spid="_x0000_s60418" name="Photo Editor Photo" r:id="rId3" imgW="28733333" imgH="13152381" progId="">
              <p:embed/>
            </p:oleObj>
          </a:graphicData>
        </a:graphic>
      </p:graphicFrame>
      <p:graphicFrame>
        <p:nvGraphicFramePr>
          <p:cNvPr id="60419" name="Object 4"/>
          <p:cNvGraphicFramePr>
            <a:graphicFrameLocks noChangeAspect="1"/>
          </p:cNvGraphicFramePr>
          <p:nvPr/>
        </p:nvGraphicFramePr>
        <p:xfrm>
          <a:off x="5940425" y="1628775"/>
          <a:ext cx="1752600" cy="515938"/>
        </p:xfrm>
        <a:graphic>
          <a:graphicData uri="http://schemas.openxmlformats.org/presentationml/2006/ole">
            <p:oleObj spid="_x0000_s60419" name="公式" r:id="rId4" imgW="774364" imgH="228501" progId="Equation.3">
              <p:embed/>
            </p:oleObj>
          </a:graphicData>
        </a:graphic>
      </p:graphicFrame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323850" y="1412875"/>
            <a:ext cx="727233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固定一个</a:t>
            </a:r>
            <a:r>
              <a:rPr lang="en-US" altLang="zh-CN" sz="240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400" i="1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值，即得一条曲线，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在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CE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&gt; 0.7V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以后，基本为水平直线</a:t>
            </a:r>
            <a:endParaRPr lang="zh-CN" altLang="en-US" sz="2800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1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39750" y="2897188"/>
          <a:ext cx="7704138" cy="3525837"/>
        </p:xfrm>
        <a:graphic>
          <a:graphicData uri="http://schemas.openxmlformats.org/presentationml/2006/ole">
            <p:oleObj spid="_x0000_s61441" name="Photo Editor Photo" r:id="rId3" imgW="28733333" imgH="13152381" progId="">
              <p:embed/>
            </p:oleObj>
          </a:graphicData>
        </a:graphic>
      </p:graphicFrame>
      <p:graphicFrame>
        <p:nvGraphicFramePr>
          <p:cNvPr id="61442" name="Object 3"/>
          <p:cNvGraphicFramePr>
            <a:graphicFrameLocks noChangeAspect="1"/>
          </p:cNvGraphicFramePr>
          <p:nvPr/>
        </p:nvGraphicFramePr>
        <p:xfrm>
          <a:off x="5724525" y="5734050"/>
          <a:ext cx="2078038" cy="577850"/>
        </p:xfrm>
        <a:graphic>
          <a:graphicData uri="http://schemas.openxmlformats.org/presentationml/2006/ole">
            <p:oleObj spid="_x0000_s61442" name="公式" r:id="rId4" imgW="685800" imgH="190500" progId="Equation.3">
              <p:embed/>
            </p:oleObj>
          </a:graphicData>
        </a:graphic>
      </p:graphicFrame>
      <p:sp>
        <p:nvSpPr>
          <p:cNvPr id="236548" name="Rectangle 4"/>
          <p:cNvSpPr>
            <a:spLocks noChangeArrowheads="1"/>
          </p:cNvSpPr>
          <p:nvPr/>
        </p:nvSpPr>
        <p:spPr bwMode="auto">
          <a:xfrm>
            <a:off x="250825" y="476250"/>
            <a:ext cx="8424863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特性曲线分三个部分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AutoNum type="circleNumDbPlain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放大区：条件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CE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&gt; 0.7V, 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&gt;0,  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随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成正比变化，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l-GR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</a:t>
            </a:r>
            <a:r>
              <a:rPr lang="el-GR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βΔ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AutoNum type="circleNumDbPlain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饱和区：条件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CE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&lt; 0.7V, 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&gt;0, 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CE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很低，</a:t>
            </a:r>
            <a:r>
              <a:rPr lang="el-GR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随</a:t>
            </a:r>
            <a:r>
              <a:rPr lang="el-GR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增加变缓，趋于“饱和”。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AutoNum type="circleNumDbPlain"/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截止区：条件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BE 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 0V, 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= 0, i</a:t>
            </a:r>
            <a:r>
              <a:rPr lang="en-US" altLang="zh-CN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= 0, c—e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间“断开”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6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6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36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三、双极型三极管的基本开关电路</a:t>
            </a:r>
          </a:p>
        </p:txBody>
      </p:sp>
      <p:pic>
        <p:nvPicPr>
          <p:cNvPr id="237576" name="Picture 8" descr="3-5-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00563" y="2133600"/>
            <a:ext cx="3992562" cy="3600450"/>
          </a:xfrm>
          <a:noFill/>
        </p:spPr>
      </p:pic>
      <p:pic>
        <p:nvPicPr>
          <p:cNvPr id="237578" name="Picture 10" descr="图片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2708275"/>
            <a:ext cx="3992563" cy="3941763"/>
          </a:xfrm>
          <a:noFill/>
        </p:spPr>
      </p:pic>
      <p:sp>
        <p:nvSpPr>
          <p:cNvPr id="237572" name="AutoShape 4"/>
          <p:cNvSpPr>
            <a:spLocks noChangeArrowheads="1"/>
          </p:cNvSpPr>
          <p:nvPr/>
        </p:nvSpPr>
        <p:spPr bwMode="auto">
          <a:xfrm>
            <a:off x="684213" y="1557338"/>
            <a:ext cx="4752975" cy="1150937"/>
          </a:xfrm>
          <a:prstGeom prst="wedgeEllipseCallout">
            <a:avLst>
              <a:gd name="adj1" fmla="val 71676"/>
              <a:gd name="adj2" fmla="val 183519"/>
            </a:avLst>
          </a:prstGeom>
          <a:solidFill>
            <a:srgbClr val="99CCFF">
              <a:alpha val="38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</a:rPr>
              <a:t>只要参数合理：</a:t>
            </a:r>
            <a:endParaRPr lang="en-US" altLang="zh-CN" sz="20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/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IL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时，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截止，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OH</a:t>
            </a:r>
          </a:p>
          <a:p>
            <a:pPr algn="ctr"/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400" b="1">
                <a:effectLst>
                  <a:outerShdw blurRad="38100" dist="38100" dir="2700000" algn="tl">
                    <a:srgbClr val="FFFFFF"/>
                  </a:outerShdw>
                </a:effectLst>
              </a:rPr>
              <a:t>IH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时，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T</a:t>
            </a:r>
            <a:r>
              <a:rPr lang="zh-C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导通，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</a:rPr>
              <a:t>=V</a:t>
            </a:r>
            <a:r>
              <a:rPr lang="en-US" altLang="zh-CN" sz="1200" b="1">
                <a:effectLst>
                  <a:outerShdw blurRad="38100" dist="38100" dir="2700000" algn="tl">
                    <a:srgbClr val="FFFFFF"/>
                  </a:outerShdw>
                </a:effectLst>
              </a:rPr>
              <a:t>OL</a:t>
            </a:r>
          </a:p>
          <a:p>
            <a:pPr algn="ctr"/>
            <a:endParaRPr lang="zh-CN" altLang="en-US" sz="32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37574" name="Line 6"/>
          <p:cNvSpPr>
            <a:spLocks noChangeShapeType="1"/>
          </p:cNvSpPr>
          <p:nvPr/>
        </p:nvSpPr>
        <p:spPr bwMode="auto">
          <a:xfrm flipV="1">
            <a:off x="2916238" y="4652963"/>
            <a:ext cx="3600450" cy="93662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7625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484313"/>
            <a:ext cx="3240087" cy="46815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结的形成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空间电荷区（耗尽层）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扩散和漂移</a:t>
            </a:r>
          </a:p>
        </p:txBody>
      </p:sp>
      <p:graphicFrame>
        <p:nvGraphicFramePr>
          <p:cNvPr id="8195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643438" y="766763"/>
          <a:ext cx="3922712" cy="5541962"/>
        </p:xfrm>
        <a:graphic>
          <a:graphicData uri="http://schemas.openxmlformats.org/presentationml/2006/ole">
            <p:oleObj spid="_x0000_s8195" name="Photo Editor 照片" r:id="rId3" imgW="12971429" imgH="1832381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76250"/>
            <a:ext cx="7427913" cy="7191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工作状态分析：</a:t>
            </a:r>
          </a:p>
        </p:txBody>
      </p:sp>
      <p:graphicFrame>
        <p:nvGraphicFramePr>
          <p:cNvPr id="238595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68313" y="1412875"/>
          <a:ext cx="7269162" cy="431800"/>
        </p:xfrm>
        <a:graphic>
          <a:graphicData uri="http://schemas.openxmlformats.org/presentationml/2006/ole">
            <p:oleObj spid="_x0000_s63490" name="公式" r:id="rId3" imgW="3848100" imgH="228600" progId="Equation.3">
              <p:embed/>
            </p:oleObj>
          </a:graphicData>
        </a:graphic>
      </p:graphicFrame>
      <p:graphicFrame>
        <p:nvGraphicFramePr>
          <p:cNvPr id="238596" name="Object 4"/>
          <p:cNvGraphicFramePr>
            <a:graphicFrameLocks noChangeAspect="1"/>
          </p:cNvGraphicFramePr>
          <p:nvPr/>
        </p:nvGraphicFramePr>
        <p:xfrm>
          <a:off x="395288" y="2205038"/>
          <a:ext cx="8353425" cy="2201862"/>
        </p:xfrm>
        <a:graphic>
          <a:graphicData uri="http://schemas.openxmlformats.org/presentationml/2006/ole">
            <p:oleObj spid="_x0000_s63491" name="公式" r:id="rId4" imgW="5003800" imgH="1320800" progId="Equation.3">
              <p:embed/>
            </p:oleObj>
          </a:graphicData>
        </a:graphic>
      </p:graphicFrame>
      <p:graphicFrame>
        <p:nvGraphicFramePr>
          <p:cNvPr id="238597" name="Object 5"/>
          <p:cNvGraphicFramePr>
            <a:graphicFrameLocks noChangeAspect="1"/>
          </p:cNvGraphicFramePr>
          <p:nvPr/>
        </p:nvGraphicFramePr>
        <p:xfrm>
          <a:off x="395288" y="4581525"/>
          <a:ext cx="5976937" cy="1389063"/>
        </p:xfrm>
        <a:graphic>
          <a:graphicData uri="http://schemas.openxmlformats.org/presentationml/2006/ole">
            <p:oleObj spid="_x0000_s63492" name="公式" r:id="rId5" imgW="3111500" imgH="723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3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3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图解分析法：</a:t>
            </a:r>
          </a:p>
        </p:txBody>
      </p:sp>
      <p:pic>
        <p:nvPicPr>
          <p:cNvPr id="239622" name="Picture 6" descr="3-5-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23850" y="1341438"/>
            <a:ext cx="8137525" cy="3717925"/>
          </a:xfrm>
          <a:noFill/>
        </p:spPr>
      </p:pic>
      <p:graphicFrame>
        <p:nvGraphicFramePr>
          <p:cNvPr id="64515" name="Object 4"/>
          <p:cNvGraphicFramePr>
            <a:graphicFrameLocks noChangeAspect="1"/>
          </p:cNvGraphicFramePr>
          <p:nvPr/>
        </p:nvGraphicFramePr>
        <p:xfrm>
          <a:off x="1730375" y="5157788"/>
          <a:ext cx="4097338" cy="939800"/>
        </p:xfrm>
        <a:graphic>
          <a:graphicData uri="http://schemas.openxmlformats.org/presentationml/2006/ole">
            <p:oleObj spid="_x0000_s64515" name="公式" r:id="rId4" imgW="19939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四、三极管反相器的开关等效电路</a:t>
            </a:r>
          </a:p>
        </p:txBody>
      </p:sp>
      <p:pic>
        <p:nvPicPr>
          <p:cNvPr id="240648" name="Picture 8" descr="3-5-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-248" r="-252"/>
          <a:stretch>
            <a:fillRect/>
          </a:stretch>
        </p:blipFill>
        <p:spPr>
          <a:xfrm>
            <a:off x="323528" y="2318548"/>
            <a:ext cx="8517722" cy="3054668"/>
          </a:xfrm>
          <a:noFill/>
        </p:spPr>
      </p:pic>
      <p:sp>
        <p:nvSpPr>
          <p:cNvPr id="240644" name="Text Box 4"/>
          <p:cNvSpPr txBox="1">
            <a:spLocks noChangeArrowheads="1"/>
          </p:cNvSpPr>
          <p:nvPr/>
        </p:nvSpPr>
        <p:spPr bwMode="auto">
          <a:xfrm>
            <a:off x="683568" y="1499245"/>
            <a:ext cx="1800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截止状态</a:t>
            </a:r>
          </a:p>
        </p:txBody>
      </p:sp>
      <p:sp>
        <p:nvSpPr>
          <p:cNvPr id="240645" name="Text Box 5"/>
          <p:cNvSpPr txBox="1">
            <a:spLocks noChangeArrowheads="1"/>
          </p:cNvSpPr>
          <p:nvPr/>
        </p:nvSpPr>
        <p:spPr bwMode="auto">
          <a:xfrm>
            <a:off x="4787800" y="1469728"/>
            <a:ext cx="2376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饱和导通状态</a:t>
            </a:r>
          </a:p>
        </p:txBody>
      </p:sp>
      <p:sp>
        <p:nvSpPr>
          <p:cNvPr id="240646" name="Line 6"/>
          <p:cNvSpPr>
            <a:spLocks noChangeShapeType="1"/>
          </p:cNvSpPr>
          <p:nvPr/>
        </p:nvSpPr>
        <p:spPr bwMode="auto">
          <a:xfrm>
            <a:off x="2987675" y="1700213"/>
            <a:ext cx="0" cy="43211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五、动态开关特性</a:t>
            </a:r>
            <a:endParaRPr lang="zh-CN" altLang="en-US" sz="4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1670" name="Picture 6" descr="3-5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628775"/>
            <a:ext cx="5414962" cy="4176713"/>
          </a:xfrm>
          <a:noFill/>
        </p:spPr>
      </p:pic>
      <p:sp>
        <p:nvSpPr>
          <p:cNvPr id="241668" name="Text Box 4"/>
          <p:cNvSpPr txBox="1">
            <a:spLocks noChangeArrowheads="1"/>
          </p:cNvSpPr>
          <p:nvPr/>
        </p:nvSpPr>
        <p:spPr bwMode="auto">
          <a:xfrm>
            <a:off x="5940425" y="1557338"/>
            <a:ext cx="273685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从二极管已知，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结存在电容效应。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在饱和与截止两个状态之间转换时，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的变化将滞后于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，则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的变化也滞后于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zh-CN" sz="24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9408" y="2564904"/>
            <a:ext cx="4114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648"/>
            <a:ext cx="8229600" cy="2016075"/>
          </a:xfrm>
        </p:spPr>
        <p:txBody>
          <a:bodyPr/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3.4.1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）计算三极管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值取多少，才能保证输入高电平信号时三极管饱和导通？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）计算输出的高低电平值。</a:t>
            </a:r>
          </a:p>
        </p:txBody>
      </p:sp>
      <p:sp>
        <p:nvSpPr>
          <p:cNvPr id="243717" name="Text Box 5"/>
          <p:cNvSpPr txBox="1">
            <a:spLocks noChangeArrowheads="1"/>
          </p:cNvSpPr>
          <p:nvPr/>
        </p:nvSpPr>
        <p:spPr bwMode="auto">
          <a:xfrm>
            <a:off x="6373142" y="2564904"/>
            <a:ext cx="719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 dirty="0">
                <a:latin typeface="Arial" charset="0"/>
                <a:ea typeface="楷体_GB2312" charset="0"/>
              </a:rPr>
              <a:t>5V</a:t>
            </a:r>
          </a:p>
        </p:txBody>
      </p:sp>
      <p:sp>
        <p:nvSpPr>
          <p:cNvPr id="243722" name="Text Box 10"/>
          <p:cNvSpPr txBox="1">
            <a:spLocks noChangeArrowheads="1"/>
          </p:cNvSpPr>
          <p:nvPr/>
        </p:nvSpPr>
        <p:spPr bwMode="auto">
          <a:xfrm>
            <a:off x="5292750" y="4067780"/>
            <a:ext cx="2087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cs typeface="Arial" pitchFamily="34" charset="0"/>
              </a:rPr>
              <a:t>be</a:t>
            </a:r>
            <a:r>
              <a:rPr lang="zh-CN" altLang="en-US" b="1" dirty="0" smtClean="0">
                <a:cs typeface="Arial" pitchFamily="34" charset="0"/>
              </a:rPr>
              <a:t>结的</a:t>
            </a:r>
            <a:r>
              <a:rPr lang="en-US" altLang="zh-CN" b="1" dirty="0" smtClean="0">
                <a:cs typeface="Arial" pitchFamily="34" charset="0"/>
              </a:rPr>
              <a:t>V</a:t>
            </a:r>
            <a:r>
              <a:rPr lang="en-US" altLang="zh-CN" b="1" baseline="-25000" dirty="0" smtClean="0">
                <a:cs typeface="Arial" pitchFamily="34" charset="0"/>
              </a:rPr>
              <a:t>ON</a:t>
            </a:r>
            <a:r>
              <a:rPr lang="en-US" altLang="zh-CN" b="1" dirty="0" smtClean="0">
                <a:cs typeface="Arial" pitchFamily="34" charset="0"/>
              </a:rPr>
              <a:t>= 0.7V</a:t>
            </a:r>
            <a:endParaRPr lang="el-GR" altLang="zh-CN" b="1" dirty="0">
              <a:cs typeface="Arial" pitchFamily="34" charset="0"/>
            </a:endParaRPr>
          </a:p>
        </p:txBody>
      </p:sp>
      <p:sp>
        <p:nvSpPr>
          <p:cNvPr id="243723" name="Text Box 11"/>
          <p:cNvSpPr txBox="1">
            <a:spLocks noChangeArrowheads="1"/>
          </p:cNvSpPr>
          <p:nvPr/>
        </p:nvSpPr>
        <p:spPr bwMode="auto">
          <a:xfrm>
            <a:off x="971327" y="2780928"/>
            <a:ext cx="1368425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 dirty="0" smtClean="0">
                <a:latin typeface="Arial" charset="0"/>
                <a:ea typeface="楷体_GB2312" charset="0"/>
              </a:rPr>
              <a:t>V</a:t>
            </a:r>
            <a:r>
              <a:rPr lang="en-US" altLang="zh-CN" b="1" baseline="-25000" dirty="0" smtClean="0">
                <a:latin typeface="Arial" charset="0"/>
                <a:ea typeface="楷体_GB2312" charset="0"/>
              </a:rPr>
              <a:t>IH</a:t>
            </a:r>
            <a:r>
              <a:rPr lang="en-US" altLang="zh-CN" b="1" dirty="0" smtClean="0">
                <a:latin typeface="Arial" charset="0"/>
                <a:ea typeface="楷体_GB2312" charset="0"/>
              </a:rPr>
              <a:t>=3.4V</a:t>
            </a:r>
            <a:endParaRPr lang="en-US" altLang="zh-CN" b="1" dirty="0">
              <a:latin typeface="Arial" charset="0"/>
              <a:ea typeface="楷体_GB2312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zh-CN" b="1" dirty="0" smtClean="0">
                <a:latin typeface="Arial" charset="0"/>
                <a:ea typeface="楷体_GB2312" charset="0"/>
              </a:rPr>
              <a:t>V</a:t>
            </a:r>
            <a:r>
              <a:rPr lang="en-US" altLang="zh-CN" b="1" baseline="-25000" dirty="0" smtClean="0">
                <a:latin typeface="Arial" charset="0"/>
                <a:ea typeface="楷体_GB2312" charset="0"/>
              </a:rPr>
              <a:t>IL</a:t>
            </a:r>
            <a:r>
              <a:rPr lang="en-US" altLang="zh-CN" b="1" dirty="0" smtClean="0">
                <a:latin typeface="Arial" charset="0"/>
                <a:ea typeface="楷体_GB2312" charset="0"/>
              </a:rPr>
              <a:t>=0.2V</a:t>
            </a:r>
            <a:endParaRPr lang="en-US" altLang="zh-CN" b="1" dirty="0">
              <a:latin typeface="Arial" charset="0"/>
              <a:ea typeface="楷体_GB2312" charset="0"/>
            </a:endParaRPr>
          </a:p>
        </p:txBody>
      </p:sp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763688" y="4725144"/>
            <a:ext cx="29523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cs typeface="Arial" pitchFamily="34" charset="0"/>
              </a:rPr>
              <a:t>D</a:t>
            </a:r>
            <a:r>
              <a:rPr lang="zh-CN" altLang="en-US" b="1" dirty="0" smtClean="0">
                <a:cs typeface="Arial" pitchFamily="34" charset="0"/>
              </a:rPr>
              <a:t>的正向导通压降为</a:t>
            </a:r>
            <a:r>
              <a:rPr lang="en-US" altLang="zh-CN" b="1" dirty="0" smtClean="0">
                <a:cs typeface="Arial" pitchFamily="34" charset="0"/>
              </a:rPr>
              <a:t> 0.7V</a:t>
            </a:r>
            <a:endParaRPr lang="el-GR" altLang="zh-CN" b="1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196974"/>
            <a:ext cx="8137525" cy="4032226"/>
          </a:xfrm>
        </p:spPr>
        <p:txBody>
          <a:bodyPr/>
          <a:lstStyle/>
          <a:p>
            <a:pPr marL="533400" indent="-533400"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）三极管工作在饱和状态，则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输入高电平时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en-US" altLang="zh-CN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截止，则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所以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三极管的电流放大系数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β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必须大于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3.7</a:t>
            </a:r>
          </a:p>
          <a:p>
            <a:pPr marL="533400" indent="-533400"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44743" name="Object 7"/>
          <p:cNvGraphicFramePr>
            <a:graphicFrameLocks noChangeAspect="1"/>
          </p:cNvGraphicFramePr>
          <p:nvPr/>
        </p:nvGraphicFramePr>
        <p:xfrm>
          <a:off x="1331640" y="1700808"/>
          <a:ext cx="3265488" cy="539750"/>
        </p:xfrm>
        <a:graphic>
          <a:graphicData uri="http://schemas.openxmlformats.org/presentationml/2006/ole">
            <p:oleObj spid="_x0000_s69637" name="公式" r:id="rId3" imgW="1384200" imgH="228600" progId="Equation.3">
              <p:embed/>
            </p:oleObj>
          </a:graphicData>
        </a:graphic>
      </p:graphicFrame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解：</a:t>
            </a:r>
            <a:endParaRPr lang="zh-CN" altLang="en-US" dirty="0"/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1331640" y="2708920"/>
          <a:ext cx="4613275" cy="539750"/>
        </p:xfrm>
        <a:graphic>
          <a:graphicData uri="http://schemas.openxmlformats.org/presentationml/2006/ole">
            <p:oleObj spid="_x0000_s69639" name="公式" r:id="rId4" imgW="1955520" imgH="228600" progId="Equation.3">
              <p:embed/>
            </p:oleObj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1289050" y="3332659"/>
          <a:ext cx="6738938" cy="960437"/>
        </p:xfrm>
        <a:graphic>
          <a:graphicData uri="http://schemas.openxmlformats.org/presentationml/2006/ole">
            <p:oleObj spid="_x0000_s69640" name="公式" r:id="rId5" imgW="2857320" imgH="4060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9" descr="3-5-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1638" y="1196975"/>
            <a:ext cx="4681537" cy="42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476250"/>
            <a:ext cx="8137525" cy="5327650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3.4.2 TTL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反相器的电路结构和工作原理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AutoNum type="circleNumDbPlain"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</a:t>
            </a:r>
          </a:p>
          <a:p>
            <a:pPr marL="533400" indent="-533400">
              <a:buFontTx/>
              <a:buAutoNum type="circleNumDbPlain"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AutoNum type="circleNumDbPlain"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</a:t>
            </a:r>
          </a:p>
        </p:txBody>
      </p:sp>
      <p:graphicFrame>
        <p:nvGraphicFramePr>
          <p:cNvPr id="71683" name="Object 5"/>
          <p:cNvGraphicFramePr>
            <a:graphicFrameLocks noChangeAspect="1"/>
          </p:cNvGraphicFramePr>
          <p:nvPr/>
        </p:nvGraphicFramePr>
        <p:xfrm>
          <a:off x="827088" y="1844675"/>
          <a:ext cx="3470275" cy="1889125"/>
        </p:xfrm>
        <a:graphic>
          <a:graphicData uri="http://schemas.openxmlformats.org/presentationml/2006/ole">
            <p:oleObj spid="_x0000_s71683" name="公式" r:id="rId4" imgW="1727200" imgH="939800" progId="Equation.3">
              <p:embed/>
            </p:oleObj>
          </a:graphicData>
        </a:graphic>
      </p:graphicFrame>
      <p:graphicFrame>
        <p:nvGraphicFramePr>
          <p:cNvPr id="71684" name="Object 6"/>
          <p:cNvGraphicFramePr>
            <a:graphicFrameLocks noChangeAspect="1"/>
          </p:cNvGraphicFramePr>
          <p:nvPr/>
        </p:nvGraphicFramePr>
        <p:xfrm>
          <a:off x="755650" y="4005263"/>
          <a:ext cx="3257550" cy="966787"/>
        </p:xfrm>
        <a:graphic>
          <a:graphicData uri="http://schemas.openxmlformats.org/presentationml/2006/ole">
            <p:oleObj spid="_x0000_s71684" name="公式" r:id="rId5" imgW="1536700" imgH="457200" progId="Equation.3">
              <p:embed/>
            </p:oleObj>
          </a:graphicData>
        </a:graphic>
      </p:graphicFrame>
      <p:graphicFrame>
        <p:nvGraphicFramePr>
          <p:cNvPr id="71685" name="Object 7"/>
          <p:cNvGraphicFramePr>
            <a:graphicFrameLocks noChangeAspect="1"/>
          </p:cNvGraphicFramePr>
          <p:nvPr/>
        </p:nvGraphicFramePr>
        <p:xfrm>
          <a:off x="755650" y="5084763"/>
          <a:ext cx="3244850" cy="965200"/>
        </p:xfrm>
        <a:graphic>
          <a:graphicData uri="http://schemas.openxmlformats.org/presentationml/2006/ole">
            <p:oleObj spid="_x0000_s71685" name="公式" r:id="rId6" imgW="15367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363" y="1819275"/>
            <a:ext cx="41052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2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137525" cy="86518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二、电压传输特性</a:t>
            </a:r>
          </a:p>
        </p:txBody>
      </p:sp>
      <p:pic>
        <p:nvPicPr>
          <p:cNvPr id="72707" name="Picture 5" descr="3-5-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196975"/>
            <a:ext cx="4681537" cy="42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137525" cy="86518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二、电压传输特性</a:t>
            </a:r>
          </a:p>
        </p:txBody>
      </p:sp>
      <p:graphicFrame>
        <p:nvGraphicFramePr>
          <p:cNvPr id="7373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476375" y="3200400"/>
          <a:ext cx="4606925" cy="3181350"/>
        </p:xfrm>
        <a:graphic>
          <a:graphicData uri="http://schemas.openxmlformats.org/presentationml/2006/ole">
            <p:oleObj spid="_x0000_s73730" name="Photo Editor 照片" r:id="rId3" imgW="18000000" imgH="12428571" progId="">
              <p:embed/>
            </p:oleObj>
          </a:graphicData>
        </a:graphic>
      </p:graphicFrame>
      <p:graphicFrame>
        <p:nvGraphicFramePr>
          <p:cNvPr id="73731" name="Object 4"/>
          <p:cNvGraphicFramePr>
            <a:graphicFrameLocks noChangeAspect="1"/>
          </p:cNvGraphicFramePr>
          <p:nvPr/>
        </p:nvGraphicFramePr>
        <p:xfrm>
          <a:off x="250825" y="1125538"/>
          <a:ext cx="8137525" cy="2259012"/>
        </p:xfrm>
        <a:graphic>
          <a:graphicData uri="http://schemas.openxmlformats.org/presentationml/2006/ole">
            <p:oleObj spid="_x0000_s73731" name="公式" r:id="rId4" imgW="4254500" imgH="1181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137525" cy="86518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二、电压传输特性</a:t>
            </a:r>
          </a:p>
        </p:txBody>
      </p:sp>
      <p:graphicFrame>
        <p:nvGraphicFramePr>
          <p:cNvPr id="7475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051050" y="3141663"/>
          <a:ext cx="4537075" cy="3132137"/>
        </p:xfrm>
        <a:graphic>
          <a:graphicData uri="http://schemas.openxmlformats.org/presentationml/2006/ole">
            <p:oleObj spid="_x0000_s74754" name="Photo Editor 照片" r:id="rId3" imgW="18000000" imgH="12428571" progId="">
              <p:embed/>
            </p:oleObj>
          </a:graphicData>
        </a:graphic>
      </p:graphicFrame>
      <p:graphicFrame>
        <p:nvGraphicFramePr>
          <p:cNvPr id="74755" name="Object 4"/>
          <p:cNvGraphicFramePr>
            <a:graphicFrameLocks noChangeAspect="1"/>
          </p:cNvGraphicFramePr>
          <p:nvPr/>
        </p:nvGraphicFramePr>
        <p:xfrm>
          <a:off x="674688" y="1063625"/>
          <a:ext cx="6569075" cy="1941513"/>
        </p:xfrm>
        <a:graphic>
          <a:graphicData uri="http://schemas.openxmlformats.org/presentationml/2006/ole">
            <p:oleObj spid="_x0000_s74755" name="公式" r:id="rId4" imgW="3263900" imgH="965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7038" y="2028825"/>
            <a:ext cx="3136900" cy="4176713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结的单向导电性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外加</a:t>
            </a:r>
            <a:r>
              <a:rPr lang="zh-CN" altLang="en-US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正向电压</a:t>
            </a:r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708400" y="1624013"/>
          <a:ext cx="4751388" cy="4295775"/>
        </p:xfrm>
        <a:graphic>
          <a:graphicData uri="http://schemas.openxmlformats.org/presentationml/2006/ole">
            <p:oleObj spid="_x0000_s9219" name="Photo Editor 照片" r:id="rId3" imgW="13590476" imgH="1228571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333375"/>
            <a:ext cx="8496300" cy="6335713"/>
          </a:xfrm>
        </p:spPr>
        <p:txBody>
          <a:bodyPr/>
          <a:lstStyle/>
          <a:p>
            <a:pPr marL="533400" indent="-533400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需要说明的几个问题：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AutoNum type="circleNumDbPlain"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</a:p>
          <a:p>
            <a:pPr marL="533400" indent="-5334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AutoNum type="circleNumDbPlain" startAt="2"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</a:p>
          <a:p>
            <a:pPr marL="533400" indent="-5334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533400" indent="-533400">
              <a:buFontTx/>
              <a:buAutoNum type="circleNumDbPlain" startAt="3"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aphicFrame>
        <p:nvGraphicFramePr>
          <p:cNvPr id="225284" name="Object 4"/>
          <p:cNvGraphicFramePr>
            <a:graphicFrameLocks noChangeAspect="1"/>
          </p:cNvGraphicFramePr>
          <p:nvPr/>
        </p:nvGraphicFramePr>
        <p:xfrm>
          <a:off x="627063" y="979488"/>
          <a:ext cx="6592887" cy="509587"/>
        </p:xfrm>
        <a:graphic>
          <a:graphicData uri="http://schemas.openxmlformats.org/presentationml/2006/ole">
            <p:oleObj spid="_x0000_s75778" name="公式" r:id="rId3" imgW="2971800" imgH="228600" progId="Equation.3">
              <p:embed/>
            </p:oleObj>
          </a:graphicData>
        </a:graphic>
      </p:graphicFrame>
      <p:graphicFrame>
        <p:nvGraphicFramePr>
          <p:cNvPr id="225285" name="Object 5"/>
          <p:cNvGraphicFramePr>
            <a:graphicFrameLocks noChangeAspect="1"/>
          </p:cNvGraphicFramePr>
          <p:nvPr/>
        </p:nvGraphicFramePr>
        <p:xfrm>
          <a:off x="684213" y="1700213"/>
          <a:ext cx="6515100" cy="860425"/>
        </p:xfrm>
        <a:graphic>
          <a:graphicData uri="http://schemas.openxmlformats.org/presentationml/2006/ole">
            <p:oleObj spid="_x0000_s75779" name="公式" r:id="rId4" imgW="3403600" imgH="457200" progId="Equation.3">
              <p:embed/>
            </p:oleObj>
          </a:graphicData>
        </a:graphic>
      </p:graphicFrame>
      <p:graphicFrame>
        <p:nvGraphicFramePr>
          <p:cNvPr id="225286" name="Object 6"/>
          <p:cNvGraphicFramePr>
            <a:graphicFrameLocks noChangeAspect="1"/>
          </p:cNvGraphicFramePr>
          <p:nvPr/>
        </p:nvGraphicFramePr>
        <p:xfrm>
          <a:off x="755650" y="3284538"/>
          <a:ext cx="3830638" cy="881062"/>
        </p:xfrm>
        <a:graphic>
          <a:graphicData uri="http://schemas.openxmlformats.org/presentationml/2006/ole">
            <p:oleObj spid="_x0000_s75780" name="公式" r:id="rId5" imgW="2057400" imgH="482600" progId="Equation.3">
              <p:embed/>
            </p:oleObj>
          </a:graphicData>
        </a:graphic>
      </p:graphicFrame>
      <p:pic>
        <p:nvPicPr>
          <p:cNvPr id="75781" name="Picture 7" descr="3-5-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2708275"/>
            <a:ext cx="3744913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25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25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2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6" descr="图片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916113"/>
            <a:ext cx="4608513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301037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三、输入噪声容限</a:t>
            </a:r>
          </a:p>
        </p:txBody>
      </p:sp>
      <p:graphicFrame>
        <p:nvGraphicFramePr>
          <p:cNvPr id="76803" name="Object 4"/>
          <p:cNvGraphicFramePr>
            <a:graphicFrameLocks noChangeAspect="1"/>
          </p:cNvGraphicFramePr>
          <p:nvPr/>
        </p:nvGraphicFramePr>
        <p:xfrm>
          <a:off x="323850" y="981075"/>
          <a:ext cx="8066088" cy="857250"/>
        </p:xfrm>
        <a:graphic>
          <a:graphicData uri="http://schemas.openxmlformats.org/presentationml/2006/ole">
            <p:oleObj spid="_x0000_s76803" name="公式" r:id="rId4" imgW="4318000" imgH="457200" progId="Equation.3">
              <p:embed/>
            </p:oleObj>
          </a:graphicData>
        </a:graphic>
      </p:graphicFrame>
      <p:graphicFrame>
        <p:nvGraphicFramePr>
          <p:cNvPr id="76804" name="Object 5"/>
          <p:cNvGraphicFramePr>
            <a:graphicFrameLocks noChangeAspect="1"/>
          </p:cNvGraphicFramePr>
          <p:nvPr/>
        </p:nvGraphicFramePr>
        <p:xfrm>
          <a:off x="4643438" y="2276475"/>
          <a:ext cx="3497262" cy="1155700"/>
        </p:xfrm>
        <a:graphic>
          <a:graphicData uri="http://schemas.openxmlformats.org/presentationml/2006/ole">
            <p:oleObj spid="_x0000_s76804" name="公式" r:id="rId5" imgW="1459866" imgH="482391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29600" cy="741363"/>
          </a:xfrm>
        </p:spPr>
        <p:txBody>
          <a:bodyPr/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3.4.3 TTL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反相器的静态输入特性和输出特性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7331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981075"/>
            <a:ext cx="8137525" cy="52244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例：扇出系数（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Fan-out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），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试计算门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能驱动多少个同样的门电路负载。</a:t>
            </a:r>
          </a:p>
        </p:txBody>
      </p:sp>
      <p:graphicFrame>
        <p:nvGraphicFramePr>
          <p:cNvPr id="77827" name="Object 5"/>
          <p:cNvGraphicFramePr>
            <a:graphicFrameLocks noChangeAspect="1"/>
          </p:cNvGraphicFramePr>
          <p:nvPr/>
        </p:nvGraphicFramePr>
        <p:xfrm>
          <a:off x="3995738" y="2349500"/>
          <a:ext cx="4918075" cy="2306638"/>
        </p:xfrm>
        <a:graphic>
          <a:graphicData uri="http://schemas.openxmlformats.org/presentationml/2006/ole">
            <p:oleObj spid="_x0000_s77827" name="公式" r:id="rId3" imgW="2108200" imgH="990600" progId="Equation.3">
              <p:embed/>
            </p:oleObj>
          </a:graphicData>
        </a:graphic>
      </p:graphicFrame>
      <p:pic>
        <p:nvPicPr>
          <p:cNvPr id="77828" name="Picture 6" descr="3-5-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2060575"/>
            <a:ext cx="36163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1412875"/>
            <a:ext cx="4535487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900113" y="765175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/>
              <a:t>输入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476250"/>
            <a:ext cx="3960813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465138"/>
            <a:ext cx="29527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380" name="Text Box 4"/>
          <p:cNvSpPr txBox="1">
            <a:spLocks noChangeArrowheads="1"/>
          </p:cNvSpPr>
          <p:nvPr/>
        </p:nvSpPr>
        <p:spPr bwMode="auto">
          <a:xfrm>
            <a:off x="179388" y="692150"/>
            <a:ext cx="15128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/>
              <a:t>输出</a:t>
            </a:r>
          </a:p>
        </p:txBody>
      </p:sp>
      <p:pic>
        <p:nvPicPr>
          <p:cNvPr id="79876" name="Picture 7" descr="3-5-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" y="3429000"/>
            <a:ext cx="2728913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8" descr="3-5-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9700" y="3213100"/>
            <a:ext cx="2346325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3.4.4 TTL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反相器的动态特性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125538"/>
            <a:ext cx="8137525" cy="45767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一、传输延迟时间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、现象</a:t>
            </a:r>
            <a:endParaRPr lang="zh-CN" altLang="en-US" baseline="-25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413" y="1844675"/>
            <a:ext cx="4752975" cy="356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900" name="Object 5"/>
          <p:cNvGraphicFramePr>
            <a:graphicFrameLocks noChangeAspect="1"/>
          </p:cNvGraphicFramePr>
          <p:nvPr/>
        </p:nvGraphicFramePr>
        <p:xfrm>
          <a:off x="468313" y="5229225"/>
          <a:ext cx="6291262" cy="1035050"/>
        </p:xfrm>
        <a:graphic>
          <a:graphicData uri="http://schemas.openxmlformats.org/presentationml/2006/ole">
            <p:oleObj spid="_x0000_s80900" name="公式" r:id="rId4" imgW="27178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576263"/>
          </a:xfrm>
        </p:spPr>
        <p:txBody>
          <a:bodyPr/>
          <a:lstStyle/>
          <a:p>
            <a:pPr>
              <a:defRPr/>
            </a:pPr>
            <a:r>
              <a:rPr lang="zh-CN" altLang="en-US"/>
              <a:t>二、交流噪声容限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idx="1"/>
          </p:nvPr>
        </p:nvSpPr>
        <p:spPr>
          <a:xfrm>
            <a:off x="468313" y="652463"/>
            <a:ext cx="8137525" cy="45767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当输入信号为窄脉冲，且接近于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sz="24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pd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时，输出变化跟不上，变化很小，因此交流噪声容限远大于直流噪声容限。</a:t>
            </a: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341438"/>
            <a:ext cx="3906837" cy="5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4427538" y="5324475"/>
            <a:ext cx="343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400">
                <a:latin typeface="Times New Roman" pitchFamily="18" charset="0"/>
                <a:ea typeface="宋体" pitchFamily="2" charset="-122"/>
              </a:rPr>
              <a:t>b</a:t>
            </a:r>
            <a:r>
              <a:rPr kumimoji="1" lang="zh-CN" altLang="en-US" sz="2400">
                <a:latin typeface="Times New Roman" pitchFamily="18" charset="0"/>
                <a:ea typeface="宋体" pitchFamily="2" charset="-122"/>
              </a:rPr>
              <a:t>）</a:t>
            </a:r>
            <a:r>
              <a:rPr kumimoji="1" lang="zh-CN" altLang="en-US" sz="2800">
                <a:latin typeface="Times New Roman" pitchFamily="18" charset="0"/>
              </a:rPr>
              <a:t>负脉冲噪声容限</a:t>
            </a:r>
          </a:p>
        </p:txBody>
      </p:sp>
      <p:sp>
        <p:nvSpPr>
          <p:cNvPr id="247813" name="Rectangle 5"/>
          <p:cNvSpPr>
            <a:spLocks noChangeArrowheads="1"/>
          </p:cNvSpPr>
          <p:nvPr/>
        </p:nvSpPr>
        <p:spPr bwMode="auto">
          <a:xfrm>
            <a:off x="4429125" y="2852738"/>
            <a:ext cx="3671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>
                <a:latin typeface="Times New Roman" charset="0"/>
                <a:ea typeface="宋体" charset="0"/>
                <a:cs typeface="宋体" charset="0"/>
              </a:rPr>
              <a:t>（</a:t>
            </a:r>
            <a:r>
              <a:rPr kumimoji="1" lang="en-US" altLang="zh-CN" sz="2400">
                <a:latin typeface="Times New Roman" charset="0"/>
                <a:ea typeface="宋体" charset="0"/>
                <a:cs typeface="宋体" charset="0"/>
              </a:rPr>
              <a:t>a</a:t>
            </a:r>
            <a:r>
              <a:rPr kumimoji="1" lang="zh-CN" altLang="en-US" sz="2400">
                <a:latin typeface="Times New Roman" charset="0"/>
                <a:ea typeface="宋体" charset="0"/>
                <a:cs typeface="宋体" charset="0"/>
              </a:rPr>
              <a:t>）</a:t>
            </a:r>
            <a:r>
              <a:rPr kumimoji="1" lang="zh-CN" sz="2800">
                <a:latin typeface="Times New Roman" charset="0"/>
                <a:ea typeface="楷体_GB2312" charset="0"/>
              </a:rPr>
              <a:t>正</a:t>
            </a:r>
            <a:r>
              <a:rPr kumimoji="1" lang="zh-CN" altLang="en-US" sz="2800">
                <a:latin typeface="Times New Roman" charset="0"/>
                <a:ea typeface="楷体_GB2312" charset="0"/>
              </a:rPr>
              <a:t>脉冲噪声容限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8" descr="3-5-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908050"/>
            <a:ext cx="605155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3"/>
          <p:cNvSpPr>
            <a:spLocks noGrp="1" noChangeArrowheads="1"/>
          </p:cNvSpPr>
          <p:nvPr>
            <p:ph type="title"/>
          </p:nvPr>
        </p:nvSpPr>
        <p:spPr>
          <a:xfrm>
            <a:off x="374650" y="115888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三、电源的动态尖峰电流</a:t>
            </a:r>
          </a:p>
        </p:txBody>
      </p:sp>
      <p:graphicFrame>
        <p:nvGraphicFramePr>
          <p:cNvPr id="82947" name="Object 4"/>
          <p:cNvGraphicFramePr>
            <a:graphicFrameLocks noChangeAspect="1"/>
          </p:cNvGraphicFramePr>
          <p:nvPr/>
        </p:nvGraphicFramePr>
        <p:xfrm>
          <a:off x="1116013" y="1052513"/>
          <a:ext cx="763587" cy="301625"/>
        </p:xfrm>
        <a:graphic>
          <a:graphicData uri="http://schemas.openxmlformats.org/presentationml/2006/ole">
            <p:oleObj spid="_x0000_s82947" name="公式" r:id="rId4" imgW="482391" imgH="190417" progId="Equation.3">
              <p:embed/>
            </p:oleObj>
          </a:graphicData>
        </a:graphic>
      </p:graphicFrame>
      <p:graphicFrame>
        <p:nvGraphicFramePr>
          <p:cNvPr id="82948" name="Object 5"/>
          <p:cNvGraphicFramePr>
            <a:graphicFrameLocks noChangeAspect="1"/>
          </p:cNvGraphicFramePr>
          <p:nvPr/>
        </p:nvGraphicFramePr>
        <p:xfrm>
          <a:off x="4284663" y="981075"/>
          <a:ext cx="782637" cy="301625"/>
        </p:xfrm>
        <a:graphic>
          <a:graphicData uri="http://schemas.openxmlformats.org/presentationml/2006/ole">
            <p:oleObj spid="_x0000_s82948" name="公式" r:id="rId5" imgW="495085" imgH="190417" progId="Equation.3">
              <p:embed/>
            </p:oleObj>
          </a:graphicData>
        </a:graphic>
      </p:graphicFrame>
      <p:graphicFrame>
        <p:nvGraphicFramePr>
          <p:cNvPr id="82949" name="Object 6"/>
          <p:cNvGraphicFramePr>
            <a:graphicFrameLocks noChangeAspect="1"/>
          </p:cNvGraphicFramePr>
          <p:nvPr/>
        </p:nvGraphicFramePr>
        <p:xfrm>
          <a:off x="395288" y="3500438"/>
          <a:ext cx="4000500" cy="3074987"/>
        </p:xfrm>
        <a:graphic>
          <a:graphicData uri="http://schemas.openxmlformats.org/presentationml/2006/ole">
            <p:oleObj spid="_x0000_s82949" name="公式" r:id="rId6" imgW="2413000" imgH="1854200" progId="Equation.3">
              <p:embed/>
            </p:oleObj>
          </a:graphicData>
        </a:graphic>
      </p:graphicFrame>
      <p:pic>
        <p:nvPicPr>
          <p:cNvPr id="82950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59338" y="3895725"/>
            <a:ext cx="36004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、动态尖峰电流</a:t>
            </a:r>
          </a:p>
        </p:txBody>
      </p:sp>
      <p:pic>
        <p:nvPicPr>
          <p:cNvPr id="8397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3" y="3284538"/>
            <a:ext cx="4248150" cy="303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5" descr="3-5-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125538"/>
            <a:ext cx="4249738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3" name="Object 2"/>
          <p:cNvGraphicFramePr>
            <a:graphicFrameLocks noChangeAspect="1"/>
          </p:cNvGraphicFramePr>
          <p:nvPr/>
        </p:nvGraphicFramePr>
        <p:xfrm>
          <a:off x="323850" y="4365625"/>
          <a:ext cx="8174038" cy="1198563"/>
        </p:xfrm>
        <a:graphic>
          <a:graphicData uri="http://schemas.openxmlformats.org/presentationml/2006/ole">
            <p:oleObj spid="_x0000_s84993" name="公式" r:id="rId3" imgW="3467100" imgH="508000" progId="Equation.3">
              <p:embed/>
            </p:oleObj>
          </a:graphicData>
        </a:graphic>
      </p:graphicFrame>
      <p:pic>
        <p:nvPicPr>
          <p:cNvPr id="8499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725" y="404813"/>
            <a:ext cx="5618163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7038" y="2028825"/>
            <a:ext cx="3136900" cy="4176713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结的单向导电性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外加</a:t>
            </a:r>
            <a:r>
              <a:rPr lang="zh-CN" altLang="en-US" smtClean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反向电压</a:t>
            </a:r>
          </a:p>
        </p:txBody>
      </p:sp>
      <p:graphicFrame>
        <p:nvGraphicFramePr>
          <p:cNvPr id="10243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3635375" y="1728788"/>
          <a:ext cx="4897438" cy="3960812"/>
        </p:xfrm>
        <a:graphic>
          <a:graphicData uri="http://schemas.openxmlformats.org/presentationml/2006/ole">
            <p:oleObj spid="_x0000_s10243" name="Photo Editor 照片" r:id="rId3" imgW="14590476" imgH="11800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0" descr="3-5-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989138"/>
            <a:ext cx="3668712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3.4.5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其他类型的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TTL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门电路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81075"/>
            <a:ext cx="8137525" cy="48641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一、其他逻辑功能的门电路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与非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</a:t>
            </a:r>
          </a:p>
        </p:txBody>
      </p:sp>
      <p:sp>
        <p:nvSpPr>
          <p:cNvPr id="251909" name="Oval 5"/>
          <p:cNvSpPr>
            <a:spLocks noChangeArrowheads="1"/>
          </p:cNvSpPr>
          <p:nvPr/>
        </p:nvSpPr>
        <p:spPr bwMode="auto">
          <a:xfrm>
            <a:off x="179388" y="3644900"/>
            <a:ext cx="1692275" cy="1223963"/>
          </a:xfrm>
          <a:prstGeom prst="ellipse">
            <a:avLst/>
          </a:prstGeom>
          <a:solidFill>
            <a:srgbClr val="99CCFF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251910" name="Object 6"/>
          <p:cNvGraphicFramePr>
            <a:graphicFrameLocks noChangeAspect="1"/>
          </p:cNvGraphicFramePr>
          <p:nvPr/>
        </p:nvGraphicFramePr>
        <p:xfrm>
          <a:off x="250825" y="4797425"/>
          <a:ext cx="4608513" cy="1701800"/>
        </p:xfrm>
        <a:graphic>
          <a:graphicData uri="http://schemas.openxmlformats.org/presentationml/2006/ole">
            <p:oleObj spid="_x0000_s86021" name="Photo Editor 照片" r:id="rId4" imgW="15706181" imgH="5799323" progId="">
              <p:embed/>
            </p:oleObj>
          </a:graphicData>
        </a:graphic>
      </p:graphicFrame>
      <p:sp>
        <p:nvSpPr>
          <p:cNvPr id="251911" name="AutoShape 7"/>
          <p:cNvSpPr>
            <a:spLocks noChangeArrowheads="1"/>
          </p:cNvSpPr>
          <p:nvPr/>
        </p:nvSpPr>
        <p:spPr bwMode="auto">
          <a:xfrm>
            <a:off x="2052638" y="5591175"/>
            <a:ext cx="719137" cy="214313"/>
          </a:xfrm>
          <a:prstGeom prst="rightArrow">
            <a:avLst>
              <a:gd name="adj1" fmla="val 50000"/>
              <a:gd name="adj2" fmla="val 838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251912" name="Object 8"/>
          <p:cNvGraphicFramePr>
            <a:graphicFrameLocks noChangeAspect="1"/>
          </p:cNvGraphicFramePr>
          <p:nvPr/>
        </p:nvGraphicFramePr>
        <p:xfrm>
          <a:off x="3562350" y="1749425"/>
          <a:ext cx="5621338" cy="2225675"/>
        </p:xfrm>
        <a:graphic>
          <a:graphicData uri="http://schemas.openxmlformats.org/presentationml/2006/ole">
            <p:oleObj spid="_x0000_s86023" name="公式" r:id="rId5" imgW="2794000" imgH="1181100" progId="Equation.3">
              <p:embed/>
            </p:oleObj>
          </a:graphicData>
        </a:graphic>
      </p:graphicFrame>
      <p:graphicFrame>
        <p:nvGraphicFramePr>
          <p:cNvPr id="251913" name="Object 9"/>
          <p:cNvGraphicFramePr>
            <a:graphicFrameLocks noChangeAspect="1"/>
          </p:cNvGraphicFramePr>
          <p:nvPr/>
        </p:nvGraphicFramePr>
        <p:xfrm>
          <a:off x="4367213" y="4005263"/>
          <a:ext cx="4359275" cy="1166812"/>
        </p:xfrm>
        <a:graphic>
          <a:graphicData uri="http://schemas.openxmlformats.org/presentationml/2006/ole">
            <p:oleObj spid="_x0000_s86024" name="公式" r:id="rId6" imgW="2476500" imgH="71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1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5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7" name="Picture 9" descr="3-5-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981075"/>
            <a:ext cx="3241675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229600" cy="884238"/>
          </a:xfrm>
        </p:spPr>
        <p:txBody>
          <a:bodyPr/>
          <a:lstStyle/>
          <a:p>
            <a:pPr>
              <a:defRPr/>
            </a:pPr>
            <a:r>
              <a:rPr lang="en-US" altLang="zh-CN"/>
              <a:t>2. </a:t>
            </a:r>
            <a:r>
              <a:rPr lang="zh-CN" altLang="en-US">
                <a:ea typeface="黑体" charset="0"/>
                <a:cs typeface="黑体" charset="0"/>
              </a:rPr>
              <a:t>或非</a:t>
            </a:r>
            <a:r>
              <a:rPr lang="zh-CN" altLang="en-US"/>
              <a:t>门</a:t>
            </a:r>
          </a:p>
        </p:txBody>
      </p:sp>
      <p:graphicFrame>
        <p:nvGraphicFramePr>
          <p:cNvPr id="87043" name="Object 4"/>
          <p:cNvGraphicFramePr>
            <a:graphicFrameLocks noChangeAspect="1"/>
          </p:cNvGraphicFramePr>
          <p:nvPr/>
        </p:nvGraphicFramePr>
        <p:xfrm>
          <a:off x="669925" y="3944938"/>
          <a:ext cx="6721475" cy="2343150"/>
        </p:xfrm>
        <a:graphic>
          <a:graphicData uri="http://schemas.openxmlformats.org/presentationml/2006/ole">
            <p:oleObj spid="_x0000_s87043" name="公式" r:id="rId4" imgW="3568700" imgH="1244600" progId="Equation.3">
              <p:embed/>
            </p:oleObj>
          </a:graphicData>
        </a:graphic>
      </p:graphicFrame>
      <p:sp>
        <p:nvSpPr>
          <p:cNvPr id="252933" name="AutoShape 5"/>
          <p:cNvSpPr>
            <a:spLocks noChangeArrowheads="1"/>
          </p:cNvSpPr>
          <p:nvPr/>
        </p:nvSpPr>
        <p:spPr bwMode="auto">
          <a:xfrm>
            <a:off x="3851275" y="2420938"/>
            <a:ext cx="1008063" cy="287337"/>
          </a:xfrm>
          <a:prstGeom prst="righ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5003800" y="476250"/>
            <a:ext cx="2520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>
                <a:latin typeface="Arial" charset="0"/>
                <a:ea typeface="楷体_GB2312" charset="0"/>
              </a:rPr>
              <a:t>3.</a:t>
            </a:r>
            <a:r>
              <a:rPr lang="zh-CN" altLang="en-US" sz="2800">
                <a:latin typeface="Arial" charset="0"/>
                <a:ea typeface="黑体" charset="0"/>
                <a:cs typeface="黑体" charset="0"/>
              </a:rPr>
              <a:t>与或非</a:t>
            </a:r>
            <a:r>
              <a:rPr lang="zh-CN" altLang="en-US" sz="2800">
                <a:latin typeface="Arial" charset="0"/>
                <a:ea typeface="楷体_GB2312" charset="0"/>
              </a:rPr>
              <a:t>门</a:t>
            </a:r>
          </a:p>
        </p:txBody>
      </p:sp>
      <p:pic>
        <p:nvPicPr>
          <p:cNvPr id="87046" name="Picture 8" descr="3-5-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981075"/>
            <a:ext cx="3384550" cy="285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3" grpId="0" animBg="1"/>
      <p:bldP spid="25293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9" descr="3-5-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268413"/>
            <a:ext cx="590550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异或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</a:t>
            </a:r>
          </a:p>
        </p:txBody>
      </p:sp>
      <p:sp>
        <p:nvSpPr>
          <p:cNvPr id="253956" name="Oval 4"/>
          <p:cNvSpPr>
            <a:spLocks noChangeArrowheads="1"/>
          </p:cNvSpPr>
          <p:nvPr/>
        </p:nvSpPr>
        <p:spPr bwMode="auto">
          <a:xfrm>
            <a:off x="5219700" y="4076700"/>
            <a:ext cx="1511300" cy="1295400"/>
          </a:xfrm>
          <a:prstGeom prst="ellipse">
            <a:avLst/>
          </a:prstGeom>
          <a:solidFill>
            <a:srgbClr val="99CCFF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53957" name="Oval 5"/>
          <p:cNvSpPr>
            <a:spLocks noChangeArrowheads="1"/>
          </p:cNvSpPr>
          <p:nvPr/>
        </p:nvSpPr>
        <p:spPr bwMode="auto">
          <a:xfrm>
            <a:off x="4787900" y="2492375"/>
            <a:ext cx="1006475" cy="935038"/>
          </a:xfrm>
          <a:prstGeom prst="ellipse">
            <a:avLst/>
          </a:prstGeom>
          <a:solidFill>
            <a:srgbClr val="FF6600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53958" name="Oval 6"/>
          <p:cNvSpPr>
            <a:spLocks noChangeArrowheads="1"/>
          </p:cNvSpPr>
          <p:nvPr/>
        </p:nvSpPr>
        <p:spPr bwMode="auto">
          <a:xfrm>
            <a:off x="2339975" y="2349500"/>
            <a:ext cx="1006475" cy="935038"/>
          </a:xfrm>
          <a:prstGeom prst="ellipse">
            <a:avLst/>
          </a:prstGeom>
          <a:solidFill>
            <a:srgbClr val="00FF00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53959" name="Oval 7"/>
          <p:cNvSpPr>
            <a:spLocks noChangeArrowheads="1"/>
          </p:cNvSpPr>
          <p:nvPr/>
        </p:nvSpPr>
        <p:spPr bwMode="auto">
          <a:xfrm>
            <a:off x="3563938" y="4005263"/>
            <a:ext cx="1006475" cy="935037"/>
          </a:xfrm>
          <a:prstGeom prst="ellipse">
            <a:avLst/>
          </a:prstGeom>
          <a:solidFill>
            <a:srgbClr val="FF99FF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53960" name="Oval 8"/>
          <p:cNvSpPr>
            <a:spLocks noChangeArrowheads="1"/>
          </p:cNvSpPr>
          <p:nvPr/>
        </p:nvSpPr>
        <p:spPr bwMode="auto">
          <a:xfrm>
            <a:off x="2124075" y="3860800"/>
            <a:ext cx="1368425" cy="1800225"/>
          </a:xfrm>
          <a:prstGeom prst="ellipse">
            <a:avLst/>
          </a:prstGeom>
          <a:solidFill>
            <a:srgbClr val="00FF00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76250"/>
            <a:ext cx="8229600" cy="523875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二、集电极开路的门电路</a:t>
            </a:r>
          </a:p>
        </p:txBody>
      </p:sp>
      <p:sp>
        <p:nvSpPr>
          <p:cNvPr id="254980" name="Rectangle 4"/>
          <p:cNvSpPr>
            <a:spLocks noGrp="1" noChangeArrowheads="1"/>
          </p:cNvSpPr>
          <p:nvPr>
            <p:ph idx="1"/>
          </p:nvPr>
        </p:nvSpPr>
        <p:spPr>
          <a:xfrm>
            <a:off x="395288" y="1268413"/>
            <a:ext cx="5903912" cy="41036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、推拉式输出电路结构的局限性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①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输出电平不可调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②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负载能力不强，尤其是高电平输出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③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输出端不能并联使用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           </a:t>
            </a: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            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OC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门</a:t>
            </a:r>
          </a:p>
        </p:txBody>
      </p:sp>
      <p:sp>
        <p:nvSpPr>
          <p:cNvPr id="254981" name="AutoShape 5"/>
          <p:cNvSpPr>
            <a:spLocks noChangeArrowheads="1"/>
          </p:cNvSpPr>
          <p:nvPr/>
        </p:nvSpPr>
        <p:spPr bwMode="auto">
          <a:xfrm>
            <a:off x="2627313" y="3357563"/>
            <a:ext cx="360362" cy="1295400"/>
          </a:xfrm>
          <a:prstGeom prst="downArrow">
            <a:avLst>
              <a:gd name="adj1" fmla="val 50000"/>
              <a:gd name="adj2" fmla="val 8986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pic>
        <p:nvPicPr>
          <p:cNvPr id="254982" name="Picture 6" descr="3-5-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888" y="620713"/>
            <a:ext cx="2138362" cy="568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884238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OC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门的结构特点</a:t>
            </a:r>
          </a:p>
        </p:txBody>
      </p:sp>
      <p:graphicFrame>
        <p:nvGraphicFramePr>
          <p:cNvPr id="256004" name="Object 4"/>
          <p:cNvGraphicFramePr>
            <a:graphicFrameLocks noChangeAspect="1"/>
          </p:cNvGraphicFramePr>
          <p:nvPr/>
        </p:nvGraphicFramePr>
        <p:xfrm>
          <a:off x="673100" y="3429000"/>
          <a:ext cx="7427913" cy="900113"/>
        </p:xfrm>
        <a:graphic>
          <a:graphicData uri="http://schemas.openxmlformats.org/presentationml/2006/ole">
            <p:oleObj spid="_x0000_s90114" name="公式" r:id="rId3" imgW="3378200" imgH="431800" progId="Equation.3">
              <p:embed/>
            </p:oleObj>
          </a:graphicData>
        </a:graphic>
      </p:graphicFrame>
      <p:graphicFrame>
        <p:nvGraphicFramePr>
          <p:cNvPr id="256005" name="Object 5"/>
          <p:cNvGraphicFramePr>
            <a:graphicFrameLocks noChangeAspect="1"/>
          </p:cNvGraphicFramePr>
          <p:nvPr/>
        </p:nvGraphicFramePr>
        <p:xfrm>
          <a:off x="514350" y="4248150"/>
          <a:ext cx="8089900" cy="2185988"/>
        </p:xfrm>
        <a:graphic>
          <a:graphicData uri="http://schemas.openxmlformats.org/presentationml/2006/ole">
            <p:oleObj spid="_x0000_s90115" name="公式" r:id="rId4" imgW="3746500" imgH="1041400" progId="Equation.3">
              <p:embed/>
            </p:oleObj>
          </a:graphicData>
        </a:graphic>
      </p:graphicFrame>
      <p:pic>
        <p:nvPicPr>
          <p:cNvPr id="256006" name="Picture 6" descr="3-5-3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24075" y="981075"/>
            <a:ext cx="4679950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5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5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6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5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1889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OC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门实现的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线与</a:t>
            </a:r>
          </a:p>
        </p:txBody>
      </p:sp>
      <p:graphicFrame>
        <p:nvGraphicFramePr>
          <p:cNvPr id="91138" name="Object 4"/>
          <p:cNvGraphicFramePr>
            <a:graphicFrameLocks noChangeAspect="1"/>
          </p:cNvGraphicFramePr>
          <p:nvPr/>
        </p:nvGraphicFramePr>
        <p:xfrm>
          <a:off x="539750" y="5229225"/>
          <a:ext cx="7972425" cy="942975"/>
        </p:xfrm>
        <a:graphic>
          <a:graphicData uri="http://schemas.openxmlformats.org/presentationml/2006/ole">
            <p:oleObj spid="_x0000_s91138" name="公式" r:id="rId3" imgW="3860800" imgH="457200" progId="Equation.3">
              <p:embed/>
            </p:oleObj>
          </a:graphicData>
        </a:graphic>
      </p:graphicFrame>
      <p:pic>
        <p:nvPicPr>
          <p:cNvPr id="91139" name="Picture 5" descr="3-5-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981075"/>
            <a:ext cx="6367462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87313" y="1889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、外接负载电阻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的计算</a:t>
            </a:r>
          </a:p>
        </p:txBody>
      </p:sp>
      <p:graphicFrame>
        <p:nvGraphicFramePr>
          <p:cNvPr id="92162" name="Object 3"/>
          <p:cNvGraphicFramePr>
            <a:graphicFrameLocks noChangeAspect="1"/>
          </p:cNvGraphicFramePr>
          <p:nvPr/>
        </p:nvGraphicFramePr>
        <p:xfrm>
          <a:off x="323850" y="981075"/>
          <a:ext cx="7591425" cy="954088"/>
        </p:xfrm>
        <a:graphic>
          <a:graphicData uri="http://schemas.openxmlformats.org/presentationml/2006/ole">
            <p:oleObj spid="_x0000_s92162" name="公式" r:id="rId3" imgW="5245100" imgH="711200" progId="Equation.3">
              <p:embed/>
            </p:oleObj>
          </a:graphicData>
        </a:graphic>
      </p:graphicFrame>
      <p:pic>
        <p:nvPicPr>
          <p:cNvPr id="921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2155825"/>
            <a:ext cx="3959225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205038"/>
            <a:ext cx="4465638" cy="382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、外接负载电阻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的计算</a:t>
            </a:r>
          </a:p>
        </p:txBody>
      </p:sp>
      <p:pic>
        <p:nvPicPr>
          <p:cNvPr id="9318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1125538"/>
            <a:ext cx="3960813" cy="393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3187" name="Object 4"/>
          <p:cNvGraphicFramePr>
            <a:graphicFrameLocks noChangeAspect="1"/>
          </p:cNvGraphicFramePr>
          <p:nvPr/>
        </p:nvGraphicFramePr>
        <p:xfrm>
          <a:off x="4019550" y="2187575"/>
          <a:ext cx="4848225" cy="2690813"/>
        </p:xfrm>
        <a:graphic>
          <a:graphicData uri="http://schemas.openxmlformats.org/presentationml/2006/ole">
            <p:oleObj spid="_x0000_s93187" name="公式" r:id="rId4" imgW="2501900" imgH="1409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、外接负载电阻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的计算</a:t>
            </a:r>
          </a:p>
        </p:txBody>
      </p:sp>
      <p:pic>
        <p:nvPicPr>
          <p:cNvPr id="942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912813"/>
            <a:ext cx="4537075" cy="38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4211" name="Object 4"/>
          <p:cNvGraphicFramePr>
            <a:graphicFrameLocks noChangeAspect="1"/>
          </p:cNvGraphicFramePr>
          <p:nvPr/>
        </p:nvGraphicFramePr>
        <p:xfrm>
          <a:off x="4243388" y="3429000"/>
          <a:ext cx="4759325" cy="2419350"/>
        </p:xfrm>
        <a:graphic>
          <a:graphicData uri="http://schemas.openxmlformats.org/presentationml/2006/ole">
            <p:oleObj spid="_x0000_s94211" name="公式" r:id="rId4" imgW="2730500" imgH="1409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47625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三、三态输出门（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Three state Output Gate ,TS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graphicFrame>
        <p:nvGraphicFramePr>
          <p:cNvPr id="261123" name="Object 3"/>
          <p:cNvGraphicFramePr>
            <a:graphicFrameLocks noChangeAspect="1"/>
          </p:cNvGraphicFramePr>
          <p:nvPr/>
        </p:nvGraphicFramePr>
        <p:xfrm>
          <a:off x="663575" y="1225550"/>
          <a:ext cx="5549900" cy="546100"/>
        </p:xfrm>
        <a:graphic>
          <a:graphicData uri="http://schemas.openxmlformats.org/presentationml/2006/ole">
            <p:oleObj spid="_x0000_s95234" name="公式" r:id="rId3" imgW="2451100" imgH="241300" progId="Equation.3">
              <p:embed/>
            </p:oleObj>
          </a:graphicData>
        </a:graphic>
      </p:graphicFrame>
      <p:graphicFrame>
        <p:nvGraphicFramePr>
          <p:cNvPr id="261124" name="Object 4"/>
          <p:cNvGraphicFramePr>
            <a:graphicFrameLocks noChangeAspect="1"/>
          </p:cNvGraphicFramePr>
          <p:nvPr/>
        </p:nvGraphicFramePr>
        <p:xfrm>
          <a:off x="622300" y="5300663"/>
          <a:ext cx="6892925" cy="903287"/>
        </p:xfrm>
        <a:graphic>
          <a:graphicData uri="http://schemas.openxmlformats.org/presentationml/2006/ole">
            <p:oleObj spid="_x0000_s95235" name="公式" r:id="rId4" imgW="3479800" imgH="457200" progId="Equation.3">
              <p:embed/>
            </p:oleObj>
          </a:graphicData>
        </a:graphic>
      </p:graphicFrame>
      <p:pic>
        <p:nvPicPr>
          <p:cNvPr id="95236" name="Picture 6" descr="3-5-3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6013" y="1844675"/>
            <a:ext cx="6408737" cy="334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半导体基础知识（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341438"/>
            <a:ext cx="7745412" cy="823912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PN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结的伏安特性</a:t>
            </a:r>
          </a:p>
        </p:txBody>
      </p:sp>
      <p:graphicFrame>
        <p:nvGraphicFramePr>
          <p:cNvPr id="1126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755650" y="1989138"/>
          <a:ext cx="4679950" cy="3821112"/>
        </p:xfrm>
        <a:graphic>
          <a:graphicData uri="http://schemas.openxmlformats.org/presentationml/2006/ole">
            <p:oleObj spid="_x0000_s11267" name="Photo Editor 照片" r:id="rId3" imgW="10952381" imgH="8942857" progId="">
              <p:embed/>
            </p:oleObj>
          </a:graphicData>
        </a:graphic>
      </p:graphicFrame>
      <p:sp>
        <p:nvSpPr>
          <p:cNvPr id="90117" name="AutoShape 5"/>
          <p:cNvSpPr>
            <a:spLocks noChangeArrowheads="1"/>
          </p:cNvSpPr>
          <p:nvPr/>
        </p:nvSpPr>
        <p:spPr bwMode="auto">
          <a:xfrm>
            <a:off x="4356100" y="1484313"/>
            <a:ext cx="2519363" cy="647700"/>
          </a:xfrm>
          <a:prstGeom prst="wedgeEllipseCallout">
            <a:avLst>
              <a:gd name="adj1" fmla="val -33301"/>
              <a:gd name="adj2" fmla="val 227204"/>
            </a:avLst>
          </a:prstGeom>
          <a:solidFill>
            <a:srgbClr val="99CCFF">
              <a:alpha val="2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/>
              <a:t>正向导通区</a:t>
            </a:r>
          </a:p>
        </p:txBody>
      </p:sp>
      <p:sp>
        <p:nvSpPr>
          <p:cNvPr id="90118" name="AutoShape 6"/>
          <p:cNvSpPr>
            <a:spLocks noChangeArrowheads="1"/>
          </p:cNvSpPr>
          <p:nvPr/>
        </p:nvSpPr>
        <p:spPr bwMode="auto">
          <a:xfrm>
            <a:off x="250825" y="2781300"/>
            <a:ext cx="2952750" cy="647700"/>
          </a:xfrm>
          <a:prstGeom prst="wedgeEllipseCallout">
            <a:avLst>
              <a:gd name="adj1" fmla="val 30537"/>
              <a:gd name="adj2" fmla="val 273282"/>
            </a:avLst>
          </a:prstGeom>
          <a:solidFill>
            <a:srgbClr val="99CCFF">
              <a:alpha val="2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zh-CN" altLang="en-US" sz="2400">
                <a:latin typeface="Arial" charset="0"/>
                <a:ea typeface="楷体_GB2312" charset="0"/>
              </a:rPr>
              <a:t>反向截止区</a:t>
            </a:r>
          </a:p>
        </p:txBody>
      </p:sp>
      <p:sp>
        <p:nvSpPr>
          <p:cNvPr id="90119" name="AutoShape 7"/>
          <p:cNvSpPr>
            <a:spLocks noChangeArrowheads="1"/>
          </p:cNvSpPr>
          <p:nvPr/>
        </p:nvSpPr>
        <p:spPr bwMode="auto">
          <a:xfrm>
            <a:off x="2771775" y="5734050"/>
            <a:ext cx="2952750" cy="647700"/>
          </a:xfrm>
          <a:prstGeom prst="wedgeEllipseCallout">
            <a:avLst>
              <a:gd name="adj1" fmla="val -111611"/>
              <a:gd name="adj2" fmla="val -69606"/>
            </a:avLst>
          </a:prstGeom>
          <a:solidFill>
            <a:srgbClr val="99CCFF">
              <a:alpha val="23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400"/>
              <a:t>反向击穿区</a:t>
            </a:r>
          </a:p>
        </p:txBody>
      </p:sp>
      <p:graphicFrame>
        <p:nvGraphicFramePr>
          <p:cNvPr id="11271" name="Object 8"/>
          <p:cNvGraphicFramePr>
            <a:graphicFrameLocks noChangeAspect="1"/>
          </p:cNvGraphicFramePr>
          <p:nvPr/>
        </p:nvGraphicFramePr>
        <p:xfrm>
          <a:off x="6256338" y="3068638"/>
          <a:ext cx="2251075" cy="1582737"/>
        </p:xfrm>
        <a:graphic>
          <a:graphicData uri="http://schemas.openxmlformats.org/presentationml/2006/ole">
            <p:oleObj spid="_x0000_s11271" name="公式" r:id="rId4" imgW="939392" imgH="660113" progId="Equation.3">
              <p:embed/>
            </p:oleObj>
          </a:graphicData>
        </a:graphic>
      </p:graphicFrame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6208713" y="5105400"/>
            <a:ext cx="17716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/>
              <a:t>K</a:t>
            </a:r>
            <a:r>
              <a:rPr lang="en-US" altLang="zh-CN"/>
              <a:t>:</a:t>
            </a:r>
            <a:r>
              <a:rPr lang="zh-CN" altLang="en-US"/>
              <a:t>波耳兹曼常数</a:t>
            </a:r>
            <a:endParaRPr lang="en-US" altLang="zh-CN"/>
          </a:p>
          <a:p>
            <a:r>
              <a:rPr lang="en-US" altLang="zh-CN" i="1"/>
              <a:t>T</a:t>
            </a:r>
            <a:r>
              <a:rPr lang="en-US" altLang="zh-CN"/>
              <a:t>:</a:t>
            </a:r>
            <a:r>
              <a:rPr lang="zh-CN" altLang="en-US"/>
              <a:t>热力学温度</a:t>
            </a:r>
            <a:endParaRPr lang="en-US" altLang="zh-CN"/>
          </a:p>
          <a:p>
            <a:r>
              <a:rPr lang="en-US" altLang="zh-CN" i="1"/>
              <a:t>q</a:t>
            </a:r>
            <a:r>
              <a:rPr lang="en-US" altLang="zh-CN"/>
              <a:t>: </a:t>
            </a:r>
            <a:r>
              <a:rPr lang="zh-CN" altLang="en-US"/>
              <a:t>电子电荷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三态门的用途</a:t>
            </a:r>
          </a:p>
        </p:txBody>
      </p:sp>
      <p:pic>
        <p:nvPicPr>
          <p:cNvPr id="96258" name="Picture 6" descr="未标题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412875"/>
            <a:ext cx="4014787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7" descr="3-3-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2060575"/>
            <a:ext cx="3678237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792882"/>
            <a:ext cx="8137525" cy="5732462"/>
          </a:xfrm>
        </p:spPr>
        <p:txBody>
          <a:bodyPr/>
          <a:lstStyle/>
          <a:p>
            <a:pPr marL="457200" indent="-457200">
              <a:buNone/>
            </a:pPr>
            <a:r>
              <a:rPr lang="zh-CN" altLang="en-US" sz="2000" dirty="0" smtClean="0"/>
              <a:t>一、肖特基系列</a:t>
            </a:r>
            <a:r>
              <a:rPr lang="en-US" altLang="zh-CN" sz="2000" dirty="0" smtClean="0"/>
              <a:t>74S/54S</a:t>
            </a: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Schottky</a:t>
            </a:r>
            <a:r>
              <a:rPr lang="en-US" altLang="zh-CN" sz="2000" dirty="0" smtClean="0"/>
              <a:t> TTL</a:t>
            </a:r>
            <a:r>
              <a:rPr lang="zh-CN" altLang="en-US" sz="2000" dirty="0" smtClean="0"/>
              <a:t>）</a:t>
            </a:r>
          </a:p>
          <a:p>
            <a:pPr marL="457200" indent="-457200">
              <a:buFontTx/>
              <a:buAutoNum type="arabicPeriod"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电路改进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采用抗饱和三极管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用有源泄放电路代替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系列中的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R3</a:t>
            </a:r>
          </a:p>
          <a:p>
            <a:pPr marL="457200" indent="-457200">
              <a:buFontTx/>
              <a:buAutoNum type="arabicParenBoth"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减小电阻值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arenBoth"/>
            </a:pP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性能特点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速度进一步提高，电压传输特性没有线性区，功耗增大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z="20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4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836712"/>
            <a:ext cx="23050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4199" name="Oval 7"/>
          <p:cNvSpPr>
            <a:spLocks noChangeArrowheads="1"/>
          </p:cNvSpPr>
          <p:nvPr/>
        </p:nvSpPr>
        <p:spPr bwMode="auto">
          <a:xfrm>
            <a:off x="4716463" y="4221237"/>
            <a:ext cx="720725" cy="504825"/>
          </a:xfrm>
          <a:prstGeom prst="ellipse">
            <a:avLst/>
          </a:prstGeom>
          <a:solidFill>
            <a:srgbClr val="99CCFF">
              <a:alpha val="22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pic>
        <p:nvPicPr>
          <p:cNvPr id="2642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6688" y="2997274"/>
            <a:ext cx="2078037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4201" name="Object 9"/>
          <p:cNvGraphicFramePr>
            <a:graphicFrameLocks noChangeAspect="1"/>
          </p:cNvGraphicFramePr>
          <p:nvPr/>
        </p:nvGraphicFramePr>
        <p:xfrm>
          <a:off x="634405" y="5733256"/>
          <a:ext cx="5665787" cy="528638"/>
        </p:xfrm>
        <a:graphic>
          <a:graphicData uri="http://schemas.openxmlformats.org/presentationml/2006/ole">
            <p:oleObj spid="_x0000_s98310" name="公式" r:id="rId5" imgW="2514600" imgH="241300" progId="Equation.3">
              <p:embed/>
            </p:oleObj>
          </a:graphicData>
        </a:graphic>
      </p:graphicFrame>
      <p:pic>
        <p:nvPicPr>
          <p:cNvPr id="264202" name="Picture 10" descr="3-5-4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19475" y="2636912"/>
            <a:ext cx="3097213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4203" name="Picture 11" descr="图片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388" y="2636912"/>
            <a:ext cx="3313112" cy="217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16632"/>
            <a:ext cx="82296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3.4.6 </a:t>
            </a:r>
            <a:r>
              <a:rPr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TTL</a:t>
            </a:r>
            <a:r>
              <a:rPr lang="zh-CN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电路的改进</a:t>
            </a:r>
            <a:r>
              <a:rPr lang="zh-CN" alt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系列</a:t>
            </a:r>
            <a:r>
              <a:rPr lang="en-US" altLang="zh-CN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6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64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264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26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26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64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264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26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765175"/>
            <a:ext cx="8137525" cy="54403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二、低功耗肖特基系列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74LS/54LS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Low-Power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Schottky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TTL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74AS,74ALS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Advanced Low-Power 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Schottky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TTL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· · ·</a:t>
            </a:r>
          </a:p>
          <a:p>
            <a:pPr>
              <a:buFontTx/>
              <a:buNone/>
            </a:pP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.5 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其他类型的双极型数字集成电路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*</a:t>
            </a: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DTL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：输入为二极管门电路，速度低，已经不用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HTL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：电源电压高，</a:t>
            </a:r>
            <a:r>
              <a:rPr lang="en-US" altLang="zh-CN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Vth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高，抗干扰性好，已被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替代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ECL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：非饱和逻辑，速度快，用于高速系统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400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：属饱和逻辑，电路简单，用于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LSI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内部电路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· · 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汇报">
  <a:themeElements>
    <a:clrScheme name="1_汇报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000000"/>
      </a:hlink>
      <a:folHlink>
        <a:srgbClr val="AF67FF"/>
      </a:folHlink>
    </a:clrScheme>
    <a:fontScheme name="1_汇报">
      <a:majorFont>
        <a:latin typeface="Times New Roman"/>
        <a:ea typeface="楷体_GB2312"/>
        <a:cs typeface="楷体_GB2312"/>
      </a:majorFont>
      <a:minorFont>
        <a:latin typeface="Times New Roman"/>
        <a:ea typeface="楷体_GB2312"/>
        <a:cs typeface="楷体_GB2312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charset="0"/>
            <a:cs typeface="楷体_GB23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charset="0"/>
            <a:cs typeface="楷体_GB2312" charset="0"/>
          </a:defRPr>
        </a:defPPr>
      </a:lstStyle>
    </a:lnDef>
  </a:objectDefaults>
  <a:extraClrSchemeLst>
    <a:extraClrScheme>
      <a:clrScheme name="1_汇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000000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5743</TotalTime>
  <Words>1465</Words>
  <Application>Microsoft Office PowerPoint</Application>
  <PresentationFormat>全屏显示(4:3)</PresentationFormat>
  <Paragraphs>367</Paragraphs>
  <Slides>92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92</vt:i4>
      </vt:variant>
    </vt:vector>
  </HeadingPairs>
  <TitlesOfParts>
    <vt:vector size="96" baseType="lpstr">
      <vt:lpstr>1_汇报</vt:lpstr>
      <vt:lpstr>Photo Editor 照片</vt:lpstr>
      <vt:lpstr>公式</vt:lpstr>
      <vt:lpstr>Photo Editor Photo</vt:lpstr>
      <vt:lpstr>《数字电子技术基础》（第六版）教学课件  清华大学  电子学教学组 </vt:lpstr>
      <vt:lpstr>补：半导体基础知识</vt:lpstr>
      <vt:lpstr>半导体基础知识（1）</vt:lpstr>
      <vt:lpstr>半导体基础知识（2）</vt:lpstr>
      <vt:lpstr>半导体基础知识（2）</vt:lpstr>
      <vt:lpstr>半导体基础知识（3）</vt:lpstr>
      <vt:lpstr>半导体基础知识（4）</vt:lpstr>
      <vt:lpstr>半导体基础知识（4）</vt:lpstr>
      <vt:lpstr>半导体基础知识（5）</vt:lpstr>
      <vt:lpstr>第三章   门电路</vt:lpstr>
      <vt:lpstr>3.1 概述</vt:lpstr>
      <vt:lpstr>获得高、低电平的基本原理</vt:lpstr>
      <vt:lpstr>正逻辑：高电平表示1，低电平表示0 负逻辑：高电平表示0，低电平表示1 </vt:lpstr>
      <vt:lpstr>3.2半导体二极管门电路 半导体二极管的结构和外特性 （Diode）</vt:lpstr>
      <vt:lpstr>3.2.1二极管的开关特性：</vt:lpstr>
      <vt:lpstr>二极管的开关等效电路：</vt:lpstr>
      <vt:lpstr>二极管的动态电流波形：</vt:lpstr>
      <vt:lpstr>幻灯片 18</vt:lpstr>
      <vt:lpstr>3.2.3 二极管或门</vt:lpstr>
      <vt:lpstr>二极管构成的门电路的缺点</vt:lpstr>
      <vt:lpstr>3.3 CMOS门电路 3.3.1MOS管的开关特性</vt:lpstr>
      <vt:lpstr>以N沟道增强型为例：</vt:lpstr>
      <vt:lpstr>幻灯片 23</vt:lpstr>
      <vt:lpstr>二、输入特性和输出特性</vt:lpstr>
      <vt:lpstr>漏极特性曲线（分三个区域）</vt:lpstr>
      <vt:lpstr>漏极特性曲线（分三个区域）</vt:lpstr>
      <vt:lpstr>漏极特性曲线（分三个区域）</vt:lpstr>
      <vt:lpstr>漏极特性曲线（分三个区域）</vt:lpstr>
      <vt:lpstr>三、MOS管的基本开关电路</vt:lpstr>
      <vt:lpstr>四、等效电路</vt:lpstr>
      <vt:lpstr>五、MOS管的四种类型</vt:lpstr>
      <vt:lpstr>3.3.2 CMOS反相器的电路结构和工作原理</vt:lpstr>
      <vt:lpstr>二、电压、电流传输特性</vt:lpstr>
      <vt:lpstr>三、输入噪声容限</vt:lpstr>
      <vt:lpstr>幻灯片 35</vt:lpstr>
      <vt:lpstr>3.3.3 CMOS 反相器的静态输入和输出特性</vt:lpstr>
      <vt:lpstr>二、输出特性</vt:lpstr>
      <vt:lpstr>二、输出特性</vt:lpstr>
      <vt:lpstr>3.3.4   CMOS反相器的动态特性</vt:lpstr>
      <vt:lpstr>幻灯片 40</vt:lpstr>
      <vt:lpstr>三、动态功耗 </vt:lpstr>
      <vt:lpstr>3.3.5 其他类型的CMOS门电路</vt:lpstr>
      <vt:lpstr>带缓冲极的CMOS门</vt:lpstr>
      <vt:lpstr>带缓冲极的CMOS门</vt:lpstr>
      <vt:lpstr>二、漏极开路的门电路（OD门） </vt:lpstr>
      <vt:lpstr>幻灯片 46</vt:lpstr>
      <vt:lpstr>幻灯片 47</vt:lpstr>
      <vt:lpstr>三、 CMOS传输门及双向模拟开关</vt:lpstr>
      <vt:lpstr>幻灯片 49</vt:lpstr>
      <vt:lpstr>四、三态输出门</vt:lpstr>
      <vt:lpstr>三态门的用途</vt:lpstr>
      <vt:lpstr>幻灯片 52</vt:lpstr>
      <vt:lpstr>幻灯片 53</vt:lpstr>
      <vt:lpstr>幻灯片 54</vt:lpstr>
      <vt:lpstr>以NPN为例说明工作原理：</vt:lpstr>
      <vt:lpstr>二、三极管的输入特性和输出特性       三极管的输入特性曲线（NPN）</vt:lpstr>
      <vt:lpstr>三极管的输出特性</vt:lpstr>
      <vt:lpstr>幻灯片 58</vt:lpstr>
      <vt:lpstr>三、双极型三极管的基本开关电路</vt:lpstr>
      <vt:lpstr>工作状态分析：</vt:lpstr>
      <vt:lpstr>图解分析法：</vt:lpstr>
      <vt:lpstr>四、三极管反相器的开关等效电路</vt:lpstr>
      <vt:lpstr>五、动态开关特性</vt:lpstr>
      <vt:lpstr>例3.4.1： （1）计算三极管β值取多少，才能保证输入高电平信号时三极管饱和导通？ （2）计算输出的高低电平值。</vt:lpstr>
      <vt:lpstr>解：</vt:lpstr>
      <vt:lpstr>幻灯片 66</vt:lpstr>
      <vt:lpstr>二、电压传输特性</vt:lpstr>
      <vt:lpstr>二、电压传输特性</vt:lpstr>
      <vt:lpstr>二、电压传输特性</vt:lpstr>
      <vt:lpstr>幻灯片 70</vt:lpstr>
      <vt:lpstr>三、输入噪声容限</vt:lpstr>
      <vt:lpstr>3.4.3 TTL反相器的静态输入特性和输出特性 </vt:lpstr>
      <vt:lpstr>幻灯片 73</vt:lpstr>
      <vt:lpstr>幻灯片 74</vt:lpstr>
      <vt:lpstr>3.4.4 TTL反相器的动态特性</vt:lpstr>
      <vt:lpstr>二、交流噪声容限</vt:lpstr>
      <vt:lpstr>三、电源的动态尖峰电流</vt:lpstr>
      <vt:lpstr>2、动态尖峰电流</vt:lpstr>
      <vt:lpstr>幻灯片 79</vt:lpstr>
      <vt:lpstr>3.4.5其他类型的TTL门电路</vt:lpstr>
      <vt:lpstr>2. 或非门</vt:lpstr>
      <vt:lpstr>4. 异或门</vt:lpstr>
      <vt:lpstr>二、集电极开路的门电路</vt:lpstr>
      <vt:lpstr>2、OC门的结构特点</vt:lpstr>
      <vt:lpstr>OC门实现的线与</vt:lpstr>
      <vt:lpstr>3、外接负载电阻RL的计算</vt:lpstr>
      <vt:lpstr>3、外接负载电阻RL的计算</vt:lpstr>
      <vt:lpstr>3、外接负载电阻RL的计算</vt:lpstr>
      <vt:lpstr>三、三态输出门（Three state Output Gate ,TS）</vt:lpstr>
      <vt:lpstr>三态门的用途</vt:lpstr>
      <vt:lpstr>3.4.6 TTL电路的改进系列   </vt:lpstr>
      <vt:lpstr>幻灯片 92</vt:lpstr>
    </vt:vector>
  </TitlesOfParts>
  <Company>tsinghua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</dc:title>
  <dc:subject>数字电子技术基础</dc:subject>
  <dc:creator>清华大学 王红</dc:creator>
  <cp:lastModifiedBy>chen</cp:lastModifiedBy>
  <cp:revision>541</cp:revision>
  <dcterms:created xsi:type="dcterms:W3CDTF">2003-05-23T09:32:58Z</dcterms:created>
  <dcterms:modified xsi:type="dcterms:W3CDTF">2016-05-30T08:20:00Z</dcterms:modified>
</cp:coreProperties>
</file>